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autoCompressPictures="0">
  <p:sldMasterIdLst>
    <p:sldMasterId id="2147483648" r:id="rId1"/>
  </p:sldMasterIdLst>
  <p:notesMasterIdLst>
    <p:notesMasterId r:id="rId29"/>
  </p:notesMasterIdLst>
  <p:sldIdLst>
    <p:sldId id="256" r:id="rId2"/>
    <p:sldId id="257" r:id="rId3"/>
    <p:sldId id="258" r:id="rId4"/>
    <p:sldId id="259" r:id="rId5"/>
    <p:sldId id="260" r:id="rId6"/>
    <p:sldId id="261" r:id="rId7"/>
    <p:sldId id="262" r:id="rId8"/>
    <p:sldId id="263" r:id="rId9"/>
    <p:sldId id="264" r:id="rId10"/>
    <p:sldId id="265" r:id="rId11"/>
    <p:sldId id="268" r:id="rId12"/>
    <p:sldId id="269" r:id="rId13"/>
    <p:sldId id="270" r:id="rId14"/>
    <p:sldId id="266" r:id="rId15"/>
    <p:sldId id="267"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Lst>
  <p:sldSz cx="12192000" cy="6858000"/>
  <p:notesSz cx="6858000" cy="9144000"/>
  <p:defaultTextStyle>
    <a:defPPr>
      <a:defRPr lang="es-C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A0088"/>
    <a:srgbClr val="76717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544"/>
    <p:restoredTop sz="96327"/>
  </p:normalViewPr>
  <p:slideViewPr>
    <p:cSldViewPr snapToGrid="0">
      <p:cViewPr varScale="1">
        <p:scale>
          <a:sx n="148" d="100"/>
          <a:sy n="148" d="100"/>
        </p:scale>
        <p:origin x="208" y="181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L"/>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4186A1A-2FD6-4A4A-8310-5250DAAB33DB}" type="datetimeFigureOut">
              <a:rPr lang="es-CL" smtClean="0"/>
              <a:t>11-07-23</a:t>
            </a:fld>
            <a:endParaRPr lang="es-CL"/>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L"/>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s-CL"/>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L"/>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8703765-BF8B-9544-B69A-FEDF06306AB5}" type="slidenum">
              <a:rPr lang="es-CL" smtClean="0"/>
              <a:t>‹Nº›</a:t>
            </a:fld>
            <a:endParaRPr lang="es-CL"/>
          </a:p>
        </p:txBody>
      </p:sp>
    </p:spTree>
    <p:extLst>
      <p:ext uri="{BB962C8B-B14F-4D97-AF65-F5344CB8AC3E}">
        <p14:creationId xmlns:p14="http://schemas.microsoft.com/office/powerpoint/2010/main" val="27687509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C7B108B-22C5-7FE6-86A0-8115228944A8}"/>
              </a:ext>
            </a:extLst>
          </p:cNvPr>
          <p:cNvSpPr>
            <a:spLocks noGrp="1"/>
          </p:cNvSpPr>
          <p:nvPr>
            <p:ph type="ctrTitle"/>
          </p:nvPr>
        </p:nvSpPr>
        <p:spPr>
          <a:xfrm>
            <a:off x="1524000" y="1122363"/>
            <a:ext cx="9144000" cy="2387600"/>
          </a:xfrm>
        </p:spPr>
        <p:txBody>
          <a:bodyPr anchor="b"/>
          <a:lstStyle>
            <a:lvl1pPr algn="ctr">
              <a:defRPr sz="6000"/>
            </a:lvl1pPr>
          </a:lstStyle>
          <a:p>
            <a:r>
              <a:rPr lang="es-MX"/>
              <a:t>Haz clic para modificar el estilo de título del patrón</a:t>
            </a:r>
            <a:endParaRPr lang="es-CL"/>
          </a:p>
        </p:txBody>
      </p:sp>
      <p:sp>
        <p:nvSpPr>
          <p:cNvPr id="3" name="Subtítulo 2">
            <a:extLst>
              <a:ext uri="{FF2B5EF4-FFF2-40B4-BE49-F238E27FC236}">
                <a16:creationId xmlns:a16="http://schemas.microsoft.com/office/drawing/2014/main" id="{70943E88-AD90-51F5-E0F6-381F22D096D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MX"/>
              <a:t>Haz clic para editar el estilo de subtítulo del patrón</a:t>
            </a:r>
            <a:endParaRPr lang="es-CL"/>
          </a:p>
        </p:txBody>
      </p:sp>
      <p:sp>
        <p:nvSpPr>
          <p:cNvPr id="4" name="Marcador de fecha 3">
            <a:extLst>
              <a:ext uri="{FF2B5EF4-FFF2-40B4-BE49-F238E27FC236}">
                <a16:creationId xmlns:a16="http://schemas.microsoft.com/office/drawing/2014/main" id="{358903C6-1182-7CB0-4D73-843FE06CC097}"/>
              </a:ext>
            </a:extLst>
          </p:cNvPr>
          <p:cNvSpPr>
            <a:spLocks noGrp="1"/>
          </p:cNvSpPr>
          <p:nvPr>
            <p:ph type="dt" sz="half" idx="10"/>
          </p:nvPr>
        </p:nvSpPr>
        <p:spPr/>
        <p:txBody>
          <a:bodyPr/>
          <a:lstStyle/>
          <a:p>
            <a:fld id="{C8200CEA-42D6-5A49-8117-0B8602EF192E}" type="datetime1">
              <a:rPr lang="es-CL" smtClean="0"/>
              <a:t>11-07-23</a:t>
            </a:fld>
            <a:endParaRPr lang="es-CL"/>
          </a:p>
        </p:txBody>
      </p:sp>
      <p:sp>
        <p:nvSpPr>
          <p:cNvPr id="5" name="Marcador de pie de página 4">
            <a:extLst>
              <a:ext uri="{FF2B5EF4-FFF2-40B4-BE49-F238E27FC236}">
                <a16:creationId xmlns:a16="http://schemas.microsoft.com/office/drawing/2014/main" id="{0BBD20D5-8F3B-F8D8-BB17-4D7D8B22ABE0}"/>
              </a:ext>
            </a:extLst>
          </p:cNvPr>
          <p:cNvSpPr>
            <a:spLocks noGrp="1"/>
          </p:cNvSpPr>
          <p:nvPr>
            <p:ph type="ftr" sz="quarter" idx="11"/>
          </p:nvPr>
        </p:nvSpPr>
        <p:spPr/>
        <p:txBody>
          <a:bodyPr/>
          <a:lstStyle/>
          <a:p>
            <a:endParaRPr lang="es-CL"/>
          </a:p>
        </p:txBody>
      </p:sp>
      <p:sp>
        <p:nvSpPr>
          <p:cNvPr id="6" name="Marcador de número de diapositiva 5">
            <a:extLst>
              <a:ext uri="{FF2B5EF4-FFF2-40B4-BE49-F238E27FC236}">
                <a16:creationId xmlns:a16="http://schemas.microsoft.com/office/drawing/2014/main" id="{AF4B1F9D-97F8-5F65-3A34-DCAAD6B90824}"/>
              </a:ext>
            </a:extLst>
          </p:cNvPr>
          <p:cNvSpPr>
            <a:spLocks noGrp="1"/>
          </p:cNvSpPr>
          <p:nvPr>
            <p:ph type="sldNum" sz="quarter" idx="12"/>
          </p:nvPr>
        </p:nvSpPr>
        <p:spPr/>
        <p:txBody>
          <a:bodyPr/>
          <a:lstStyle/>
          <a:p>
            <a:fld id="{39F0C612-D641-5E4A-8CAA-DEE0F13F41CB}" type="slidenum">
              <a:rPr lang="es-CL" smtClean="0"/>
              <a:t>‹Nº›</a:t>
            </a:fld>
            <a:endParaRPr lang="es-CL"/>
          </a:p>
        </p:txBody>
      </p:sp>
    </p:spTree>
    <p:extLst>
      <p:ext uri="{BB962C8B-B14F-4D97-AF65-F5344CB8AC3E}">
        <p14:creationId xmlns:p14="http://schemas.microsoft.com/office/powerpoint/2010/main" val="19346044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1A5566B-36D3-0ACA-070C-6F22DB7A46AC}"/>
              </a:ext>
            </a:extLst>
          </p:cNvPr>
          <p:cNvSpPr>
            <a:spLocks noGrp="1"/>
          </p:cNvSpPr>
          <p:nvPr>
            <p:ph type="title"/>
          </p:nvPr>
        </p:nvSpPr>
        <p:spPr/>
        <p:txBody>
          <a:bodyPr/>
          <a:lstStyle/>
          <a:p>
            <a:r>
              <a:rPr lang="es-MX"/>
              <a:t>Haz clic para modificar el estilo de título del patrón</a:t>
            </a:r>
            <a:endParaRPr lang="es-CL"/>
          </a:p>
        </p:txBody>
      </p:sp>
      <p:sp>
        <p:nvSpPr>
          <p:cNvPr id="3" name="Marcador de texto vertical 2">
            <a:extLst>
              <a:ext uri="{FF2B5EF4-FFF2-40B4-BE49-F238E27FC236}">
                <a16:creationId xmlns:a16="http://schemas.microsoft.com/office/drawing/2014/main" id="{8E5DAA15-6E9E-104C-AB01-FF4B0C135133}"/>
              </a:ext>
            </a:extLst>
          </p:cNvPr>
          <p:cNvSpPr>
            <a:spLocks noGrp="1"/>
          </p:cNvSpPr>
          <p:nvPr>
            <p:ph type="body" orient="vert" idx="1"/>
          </p:nvPr>
        </p:nvSpPr>
        <p:spPr/>
        <p:txBody>
          <a:bodyPr vert="eaVert"/>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s-CL"/>
          </a:p>
        </p:txBody>
      </p:sp>
      <p:sp>
        <p:nvSpPr>
          <p:cNvPr id="4" name="Marcador de fecha 3">
            <a:extLst>
              <a:ext uri="{FF2B5EF4-FFF2-40B4-BE49-F238E27FC236}">
                <a16:creationId xmlns:a16="http://schemas.microsoft.com/office/drawing/2014/main" id="{6690C332-5F34-C5F6-3D5D-42A840B82D86}"/>
              </a:ext>
            </a:extLst>
          </p:cNvPr>
          <p:cNvSpPr>
            <a:spLocks noGrp="1"/>
          </p:cNvSpPr>
          <p:nvPr>
            <p:ph type="dt" sz="half" idx="10"/>
          </p:nvPr>
        </p:nvSpPr>
        <p:spPr/>
        <p:txBody>
          <a:bodyPr/>
          <a:lstStyle/>
          <a:p>
            <a:fld id="{936E839C-E5E8-414D-A681-E883696C16D0}" type="datetime1">
              <a:rPr lang="es-CL" smtClean="0"/>
              <a:t>11-07-23</a:t>
            </a:fld>
            <a:endParaRPr lang="es-CL"/>
          </a:p>
        </p:txBody>
      </p:sp>
      <p:sp>
        <p:nvSpPr>
          <p:cNvPr id="5" name="Marcador de pie de página 4">
            <a:extLst>
              <a:ext uri="{FF2B5EF4-FFF2-40B4-BE49-F238E27FC236}">
                <a16:creationId xmlns:a16="http://schemas.microsoft.com/office/drawing/2014/main" id="{E9B0ADAD-9788-0C60-DA5E-1C083BF907A5}"/>
              </a:ext>
            </a:extLst>
          </p:cNvPr>
          <p:cNvSpPr>
            <a:spLocks noGrp="1"/>
          </p:cNvSpPr>
          <p:nvPr>
            <p:ph type="ftr" sz="quarter" idx="11"/>
          </p:nvPr>
        </p:nvSpPr>
        <p:spPr/>
        <p:txBody>
          <a:bodyPr/>
          <a:lstStyle/>
          <a:p>
            <a:endParaRPr lang="es-CL"/>
          </a:p>
        </p:txBody>
      </p:sp>
      <p:sp>
        <p:nvSpPr>
          <p:cNvPr id="6" name="Marcador de número de diapositiva 5">
            <a:extLst>
              <a:ext uri="{FF2B5EF4-FFF2-40B4-BE49-F238E27FC236}">
                <a16:creationId xmlns:a16="http://schemas.microsoft.com/office/drawing/2014/main" id="{5E08801D-D78C-888F-83C8-FF29E0792476}"/>
              </a:ext>
            </a:extLst>
          </p:cNvPr>
          <p:cNvSpPr>
            <a:spLocks noGrp="1"/>
          </p:cNvSpPr>
          <p:nvPr>
            <p:ph type="sldNum" sz="quarter" idx="12"/>
          </p:nvPr>
        </p:nvSpPr>
        <p:spPr/>
        <p:txBody>
          <a:bodyPr/>
          <a:lstStyle/>
          <a:p>
            <a:fld id="{39F0C612-D641-5E4A-8CAA-DEE0F13F41CB}" type="slidenum">
              <a:rPr lang="es-CL" smtClean="0"/>
              <a:t>‹Nº›</a:t>
            </a:fld>
            <a:endParaRPr lang="es-CL"/>
          </a:p>
        </p:txBody>
      </p:sp>
    </p:spTree>
    <p:extLst>
      <p:ext uri="{BB962C8B-B14F-4D97-AF65-F5344CB8AC3E}">
        <p14:creationId xmlns:p14="http://schemas.microsoft.com/office/powerpoint/2010/main" val="4569394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EE343C68-F782-388E-B1D7-64081A769DCC}"/>
              </a:ext>
            </a:extLst>
          </p:cNvPr>
          <p:cNvSpPr>
            <a:spLocks noGrp="1"/>
          </p:cNvSpPr>
          <p:nvPr>
            <p:ph type="title" orient="vert"/>
          </p:nvPr>
        </p:nvSpPr>
        <p:spPr>
          <a:xfrm>
            <a:off x="8724900" y="365125"/>
            <a:ext cx="2628900" cy="5811838"/>
          </a:xfrm>
        </p:spPr>
        <p:txBody>
          <a:bodyPr vert="eaVert"/>
          <a:lstStyle/>
          <a:p>
            <a:r>
              <a:rPr lang="es-MX"/>
              <a:t>Haz clic para modificar el estilo de título del patrón</a:t>
            </a:r>
            <a:endParaRPr lang="es-CL"/>
          </a:p>
        </p:txBody>
      </p:sp>
      <p:sp>
        <p:nvSpPr>
          <p:cNvPr id="3" name="Marcador de texto vertical 2">
            <a:extLst>
              <a:ext uri="{FF2B5EF4-FFF2-40B4-BE49-F238E27FC236}">
                <a16:creationId xmlns:a16="http://schemas.microsoft.com/office/drawing/2014/main" id="{DF0A7BA7-E318-8C08-A7FB-9178A7AB5E95}"/>
              </a:ext>
            </a:extLst>
          </p:cNvPr>
          <p:cNvSpPr>
            <a:spLocks noGrp="1"/>
          </p:cNvSpPr>
          <p:nvPr>
            <p:ph type="body" orient="vert" idx="1"/>
          </p:nvPr>
        </p:nvSpPr>
        <p:spPr>
          <a:xfrm>
            <a:off x="838200" y="365125"/>
            <a:ext cx="7734300" cy="5811838"/>
          </a:xfrm>
        </p:spPr>
        <p:txBody>
          <a:bodyPr vert="eaVert"/>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s-CL"/>
          </a:p>
        </p:txBody>
      </p:sp>
      <p:sp>
        <p:nvSpPr>
          <p:cNvPr id="4" name="Marcador de fecha 3">
            <a:extLst>
              <a:ext uri="{FF2B5EF4-FFF2-40B4-BE49-F238E27FC236}">
                <a16:creationId xmlns:a16="http://schemas.microsoft.com/office/drawing/2014/main" id="{6D1033A0-5E59-17C8-25A8-5AE202207C22}"/>
              </a:ext>
            </a:extLst>
          </p:cNvPr>
          <p:cNvSpPr>
            <a:spLocks noGrp="1"/>
          </p:cNvSpPr>
          <p:nvPr>
            <p:ph type="dt" sz="half" idx="10"/>
          </p:nvPr>
        </p:nvSpPr>
        <p:spPr/>
        <p:txBody>
          <a:bodyPr/>
          <a:lstStyle/>
          <a:p>
            <a:fld id="{A832D582-CDF7-6B44-A46B-B068A4D9766E}" type="datetime1">
              <a:rPr lang="es-CL" smtClean="0"/>
              <a:t>11-07-23</a:t>
            </a:fld>
            <a:endParaRPr lang="es-CL"/>
          </a:p>
        </p:txBody>
      </p:sp>
      <p:sp>
        <p:nvSpPr>
          <p:cNvPr id="5" name="Marcador de pie de página 4">
            <a:extLst>
              <a:ext uri="{FF2B5EF4-FFF2-40B4-BE49-F238E27FC236}">
                <a16:creationId xmlns:a16="http://schemas.microsoft.com/office/drawing/2014/main" id="{2E690516-C287-938D-EC1D-56F9969E5FA7}"/>
              </a:ext>
            </a:extLst>
          </p:cNvPr>
          <p:cNvSpPr>
            <a:spLocks noGrp="1"/>
          </p:cNvSpPr>
          <p:nvPr>
            <p:ph type="ftr" sz="quarter" idx="11"/>
          </p:nvPr>
        </p:nvSpPr>
        <p:spPr/>
        <p:txBody>
          <a:bodyPr/>
          <a:lstStyle/>
          <a:p>
            <a:endParaRPr lang="es-CL"/>
          </a:p>
        </p:txBody>
      </p:sp>
      <p:sp>
        <p:nvSpPr>
          <p:cNvPr id="6" name="Marcador de número de diapositiva 5">
            <a:extLst>
              <a:ext uri="{FF2B5EF4-FFF2-40B4-BE49-F238E27FC236}">
                <a16:creationId xmlns:a16="http://schemas.microsoft.com/office/drawing/2014/main" id="{B100D81B-6BDB-76B3-8D16-5F1AF4DB7FFB}"/>
              </a:ext>
            </a:extLst>
          </p:cNvPr>
          <p:cNvSpPr>
            <a:spLocks noGrp="1"/>
          </p:cNvSpPr>
          <p:nvPr>
            <p:ph type="sldNum" sz="quarter" idx="12"/>
          </p:nvPr>
        </p:nvSpPr>
        <p:spPr/>
        <p:txBody>
          <a:bodyPr/>
          <a:lstStyle/>
          <a:p>
            <a:fld id="{39F0C612-D641-5E4A-8CAA-DEE0F13F41CB}" type="slidenum">
              <a:rPr lang="es-CL" smtClean="0"/>
              <a:t>‹Nº›</a:t>
            </a:fld>
            <a:endParaRPr lang="es-CL"/>
          </a:p>
        </p:txBody>
      </p:sp>
    </p:spTree>
    <p:extLst>
      <p:ext uri="{BB962C8B-B14F-4D97-AF65-F5344CB8AC3E}">
        <p14:creationId xmlns:p14="http://schemas.microsoft.com/office/powerpoint/2010/main" val="5881188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AF79BBA-9353-1A77-D8F2-274BEFBB5EFD}"/>
              </a:ext>
            </a:extLst>
          </p:cNvPr>
          <p:cNvSpPr>
            <a:spLocks noGrp="1"/>
          </p:cNvSpPr>
          <p:nvPr>
            <p:ph type="title"/>
          </p:nvPr>
        </p:nvSpPr>
        <p:spPr/>
        <p:txBody>
          <a:bodyPr/>
          <a:lstStyle/>
          <a:p>
            <a:r>
              <a:rPr lang="es-MX"/>
              <a:t>Haz clic para modificar el estilo de título del patrón</a:t>
            </a:r>
            <a:endParaRPr lang="es-CL"/>
          </a:p>
        </p:txBody>
      </p:sp>
      <p:sp>
        <p:nvSpPr>
          <p:cNvPr id="3" name="Marcador de contenido 2">
            <a:extLst>
              <a:ext uri="{FF2B5EF4-FFF2-40B4-BE49-F238E27FC236}">
                <a16:creationId xmlns:a16="http://schemas.microsoft.com/office/drawing/2014/main" id="{58149C8D-C0B6-09BC-C31A-7E64934F79BF}"/>
              </a:ext>
            </a:extLst>
          </p:cNvPr>
          <p:cNvSpPr>
            <a:spLocks noGrp="1"/>
          </p:cNvSpPr>
          <p:nvPr>
            <p:ph idx="1"/>
          </p:nvPr>
        </p:nvSpPr>
        <p:spPr/>
        <p:txBody>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s-CL"/>
          </a:p>
        </p:txBody>
      </p:sp>
      <p:sp>
        <p:nvSpPr>
          <p:cNvPr id="4" name="Marcador de fecha 3">
            <a:extLst>
              <a:ext uri="{FF2B5EF4-FFF2-40B4-BE49-F238E27FC236}">
                <a16:creationId xmlns:a16="http://schemas.microsoft.com/office/drawing/2014/main" id="{78D83ED3-2803-4D5A-D565-481A27214173}"/>
              </a:ext>
            </a:extLst>
          </p:cNvPr>
          <p:cNvSpPr>
            <a:spLocks noGrp="1"/>
          </p:cNvSpPr>
          <p:nvPr>
            <p:ph type="dt" sz="half" idx="10"/>
          </p:nvPr>
        </p:nvSpPr>
        <p:spPr/>
        <p:txBody>
          <a:bodyPr/>
          <a:lstStyle/>
          <a:p>
            <a:fld id="{B471E1B3-D886-564B-9DCC-0EE534A6C463}" type="datetime1">
              <a:rPr lang="es-CL" smtClean="0"/>
              <a:t>11-07-23</a:t>
            </a:fld>
            <a:endParaRPr lang="es-CL"/>
          </a:p>
        </p:txBody>
      </p:sp>
      <p:sp>
        <p:nvSpPr>
          <p:cNvPr id="5" name="Marcador de pie de página 4">
            <a:extLst>
              <a:ext uri="{FF2B5EF4-FFF2-40B4-BE49-F238E27FC236}">
                <a16:creationId xmlns:a16="http://schemas.microsoft.com/office/drawing/2014/main" id="{4D676099-1BA9-8209-DBBE-95B2EC7851B0}"/>
              </a:ext>
            </a:extLst>
          </p:cNvPr>
          <p:cNvSpPr>
            <a:spLocks noGrp="1"/>
          </p:cNvSpPr>
          <p:nvPr>
            <p:ph type="ftr" sz="quarter" idx="11"/>
          </p:nvPr>
        </p:nvSpPr>
        <p:spPr/>
        <p:txBody>
          <a:bodyPr/>
          <a:lstStyle/>
          <a:p>
            <a:endParaRPr lang="es-CL"/>
          </a:p>
        </p:txBody>
      </p:sp>
      <p:sp>
        <p:nvSpPr>
          <p:cNvPr id="6" name="Marcador de número de diapositiva 5">
            <a:extLst>
              <a:ext uri="{FF2B5EF4-FFF2-40B4-BE49-F238E27FC236}">
                <a16:creationId xmlns:a16="http://schemas.microsoft.com/office/drawing/2014/main" id="{7F381FD1-07B9-1C1D-191D-8631195ABCCC}"/>
              </a:ext>
            </a:extLst>
          </p:cNvPr>
          <p:cNvSpPr>
            <a:spLocks noGrp="1"/>
          </p:cNvSpPr>
          <p:nvPr>
            <p:ph type="sldNum" sz="quarter" idx="12"/>
          </p:nvPr>
        </p:nvSpPr>
        <p:spPr/>
        <p:txBody>
          <a:bodyPr/>
          <a:lstStyle/>
          <a:p>
            <a:fld id="{39F0C612-D641-5E4A-8CAA-DEE0F13F41CB}" type="slidenum">
              <a:rPr lang="es-CL" smtClean="0"/>
              <a:t>‹Nº›</a:t>
            </a:fld>
            <a:endParaRPr lang="es-CL"/>
          </a:p>
        </p:txBody>
      </p:sp>
    </p:spTree>
    <p:extLst>
      <p:ext uri="{BB962C8B-B14F-4D97-AF65-F5344CB8AC3E}">
        <p14:creationId xmlns:p14="http://schemas.microsoft.com/office/powerpoint/2010/main" val="41725045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769C4FD-2DAA-0A55-5E2B-CE95ED37832E}"/>
              </a:ext>
            </a:extLst>
          </p:cNvPr>
          <p:cNvSpPr>
            <a:spLocks noGrp="1"/>
          </p:cNvSpPr>
          <p:nvPr>
            <p:ph type="title"/>
          </p:nvPr>
        </p:nvSpPr>
        <p:spPr>
          <a:xfrm>
            <a:off x="831850" y="1709738"/>
            <a:ext cx="10515600" cy="2852737"/>
          </a:xfrm>
        </p:spPr>
        <p:txBody>
          <a:bodyPr anchor="b"/>
          <a:lstStyle>
            <a:lvl1pPr>
              <a:defRPr sz="6000"/>
            </a:lvl1pPr>
          </a:lstStyle>
          <a:p>
            <a:r>
              <a:rPr lang="es-MX"/>
              <a:t>Haz clic para modificar el estilo de título del patrón</a:t>
            </a:r>
            <a:endParaRPr lang="es-CL"/>
          </a:p>
        </p:txBody>
      </p:sp>
      <p:sp>
        <p:nvSpPr>
          <p:cNvPr id="3" name="Marcador de texto 2">
            <a:extLst>
              <a:ext uri="{FF2B5EF4-FFF2-40B4-BE49-F238E27FC236}">
                <a16:creationId xmlns:a16="http://schemas.microsoft.com/office/drawing/2014/main" id="{B0DD3A8D-151F-72F1-913A-8DB02D5099D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MX"/>
              <a:t>Haga clic para modificar los estilos de texto del patrón</a:t>
            </a:r>
          </a:p>
        </p:txBody>
      </p:sp>
      <p:sp>
        <p:nvSpPr>
          <p:cNvPr id="4" name="Marcador de fecha 3">
            <a:extLst>
              <a:ext uri="{FF2B5EF4-FFF2-40B4-BE49-F238E27FC236}">
                <a16:creationId xmlns:a16="http://schemas.microsoft.com/office/drawing/2014/main" id="{E72DB43E-99EB-73F0-B67C-0395F67129E1}"/>
              </a:ext>
            </a:extLst>
          </p:cNvPr>
          <p:cNvSpPr>
            <a:spLocks noGrp="1"/>
          </p:cNvSpPr>
          <p:nvPr>
            <p:ph type="dt" sz="half" idx="10"/>
          </p:nvPr>
        </p:nvSpPr>
        <p:spPr/>
        <p:txBody>
          <a:bodyPr/>
          <a:lstStyle/>
          <a:p>
            <a:fld id="{E6BDCBF2-E645-584A-B5D6-1A83E0D169B9}" type="datetime1">
              <a:rPr lang="es-CL" smtClean="0"/>
              <a:t>11-07-23</a:t>
            </a:fld>
            <a:endParaRPr lang="es-CL"/>
          </a:p>
        </p:txBody>
      </p:sp>
      <p:sp>
        <p:nvSpPr>
          <p:cNvPr id="5" name="Marcador de pie de página 4">
            <a:extLst>
              <a:ext uri="{FF2B5EF4-FFF2-40B4-BE49-F238E27FC236}">
                <a16:creationId xmlns:a16="http://schemas.microsoft.com/office/drawing/2014/main" id="{36BC9967-00A3-8B37-7379-B6D28C01FD74}"/>
              </a:ext>
            </a:extLst>
          </p:cNvPr>
          <p:cNvSpPr>
            <a:spLocks noGrp="1"/>
          </p:cNvSpPr>
          <p:nvPr>
            <p:ph type="ftr" sz="quarter" idx="11"/>
          </p:nvPr>
        </p:nvSpPr>
        <p:spPr/>
        <p:txBody>
          <a:bodyPr/>
          <a:lstStyle/>
          <a:p>
            <a:endParaRPr lang="es-CL"/>
          </a:p>
        </p:txBody>
      </p:sp>
      <p:sp>
        <p:nvSpPr>
          <p:cNvPr id="6" name="Marcador de número de diapositiva 5">
            <a:extLst>
              <a:ext uri="{FF2B5EF4-FFF2-40B4-BE49-F238E27FC236}">
                <a16:creationId xmlns:a16="http://schemas.microsoft.com/office/drawing/2014/main" id="{472F3CB6-6474-D273-383A-5FEB1703CBA0}"/>
              </a:ext>
            </a:extLst>
          </p:cNvPr>
          <p:cNvSpPr>
            <a:spLocks noGrp="1"/>
          </p:cNvSpPr>
          <p:nvPr>
            <p:ph type="sldNum" sz="quarter" idx="12"/>
          </p:nvPr>
        </p:nvSpPr>
        <p:spPr/>
        <p:txBody>
          <a:bodyPr/>
          <a:lstStyle/>
          <a:p>
            <a:fld id="{39F0C612-D641-5E4A-8CAA-DEE0F13F41CB}" type="slidenum">
              <a:rPr lang="es-CL" smtClean="0"/>
              <a:t>‹Nº›</a:t>
            </a:fld>
            <a:endParaRPr lang="es-CL"/>
          </a:p>
        </p:txBody>
      </p:sp>
    </p:spTree>
    <p:extLst>
      <p:ext uri="{BB962C8B-B14F-4D97-AF65-F5344CB8AC3E}">
        <p14:creationId xmlns:p14="http://schemas.microsoft.com/office/powerpoint/2010/main" val="33939269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5A31C35-58A5-31B8-B8B7-7D80580AB8C4}"/>
              </a:ext>
            </a:extLst>
          </p:cNvPr>
          <p:cNvSpPr>
            <a:spLocks noGrp="1"/>
          </p:cNvSpPr>
          <p:nvPr>
            <p:ph type="title"/>
          </p:nvPr>
        </p:nvSpPr>
        <p:spPr/>
        <p:txBody>
          <a:bodyPr/>
          <a:lstStyle/>
          <a:p>
            <a:r>
              <a:rPr lang="es-MX"/>
              <a:t>Haz clic para modificar el estilo de título del patrón</a:t>
            </a:r>
            <a:endParaRPr lang="es-CL"/>
          </a:p>
        </p:txBody>
      </p:sp>
      <p:sp>
        <p:nvSpPr>
          <p:cNvPr id="3" name="Marcador de contenido 2">
            <a:extLst>
              <a:ext uri="{FF2B5EF4-FFF2-40B4-BE49-F238E27FC236}">
                <a16:creationId xmlns:a16="http://schemas.microsoft.com/office/drawing/2014/main" id="{FBA72FBE-C998-4995-1288-3F79D5459EE1}"/>
              </a:ext>
            </a:extLst>
          </p:cNvPr>
          <p:cNvSpPr>
            <a:spLocks noGrp="1"/>
          </p:cNvSpPr>
          <p:nvPr>
            <p:ph sz="half" idx="1"/>
          </p:nvPr>
        </p:nvSpPr>
        <p:spPr>
          <a:xfrm>
            <a:off x="838200" y="1825625"/>
            <a:ext cx="5181600" cy="4351338"/>
          </a:xfrm>
        </p:spPr>
        <p:txBody>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s-CL"/>
          </a:p>
        </p:txBody>
      </p:sp>
      <p:sp>
        <p:nvSpPr>
          <p:cNvPr id="4" name="Marcador de contenido 3">
            <a:extLst>
              <a:ext uri="{FF2B5EF4-FFF2-40B4-BE49-F238E27FC236}">
                <a16:creationId xmlns:a16="http://schemas.microsoft.com/office/drawing/2014/main" id="{CB333537-C882-11BB-B9E7-62FDBBB28B52}"/>
              </a:ext>
            </a:extLst>
          </p:cNvPr>
          <p:cNvSpPr>
            <a:spLocks noGrp="1"/>
          </p:cNvSpPr>
          <p:nvPr>
            <p:ph sz="half" idx="2"/>
          </p:nvPr>
        </p:nvSpPr>
        <p:spPr>
          <a:xfrm>
            <a:off x="6172200" y="1825625"/>
            <a:ext cx="5181600" cy="4351338"/>
          </a:xfrm>
        </p:spPr>
        <p:txBody>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s-CL"/>
          </a:p>
        </p:txBody>
      </p:sp>
      <p:sp>
        <p:nvSpPr>
          <p:cNvPr id="5" name="Marcador de fecha 4">
            <a:extLst>
              <a:ext uri="{FF2B5EF4-FFF2-40B4-BE49-F238E27FC236}">
                <a16:creationId xmlns:a16="http://schemas.microsoft.com/office/drawing/2014/main" id="{E6E575A3-4661-A9C9-2CEB-BA8F577DC69E}"/>
              </a:ext>
            </a:extLst>
          </p:cNvPr>
          <p:cNvSpPr>
            <a:spLocks noGrp="1"/>
          </p:cNvSpPr>
          <p:nvPr>
            <p:ph type="dt" sz="half" idx="10"/>
          </p:nvPr>
        </p:nvSpPr>
        <p:spPr/>
        <p:txBody>
          <a:bodyPr/>
          <a:lstStyle/>
          <a:p>
            <a:fld id="{564E1CB2-E85B-4346-B966-44943C69EA43}" type="datetime1">
              <a:rPr lang="es-CL" smtClean="0"/>
              <a:t>11-07-23</a:t>
            </a:fld>
            <a:endParaRPr lang="es-CL"/>
          </a:p>
        </p:txBody>
      </p:sp>
      <p:sp>
        <p:nvSpPr>
          <p:cNvPr id="6" name="Marcador de pie de página 5">
            <a:extLst>
              <a:ext uri="{FF2B5EF4-FFF2-40B4-BE49-F238E27FC236}">
                <a16:creationId xmlns:a16="http://schemas.microsoft.com/office/drawing/2014/main" id="{F49DC2B4-BCEE-CD4B-9544-EC9DC3B29C7D}"/>
              </a:ext>
            </a:extLst>
          </p:cNvPr>
          <p:cNvSpPr>
            <a:spLocks noGrp="1"/>
          </p:cNvSpPr>
          <p:nvPr>
            <p:ph type="ftr" sz="quarter" idx="11"/>
          </p:nvPr>
        </p:nvSpPr>
        <p:spPr/>
        <p:txBody>
          <a:bodyPr/>
          <a:lstStyle/>
          <a:p>
            <a:endParaRPr lang="es-CL"/>
          </a:p>
        </p:txBody>
      </p:sp>
      <p:sp>
        <p:nvSpPr>
          <p:cNvPr id="7" name="Marcador de número de diapositiva 6">
            <a:extLst>
              <a:ext uri="{FF2B5EF4-FFF2-40B4-BE49-F238E27FC236}">
                <a16:creationId xmlns:a16="http://schemas.microsoft.com/office/drawing/2014/main" id="{74817C25-9F87-6287-F87C-56E2B284877D}"/>
              </a:ext>
            </a:extLst>
          </p:cNvPr>
          <p:cNvSpPr>
            <a:spLocks noGrp="1"/>
          </p:cNvSpPr>
          <p:nvPr>
            <p:ph type="sldNum" sz="quarter" idx="12"/>
          </p:nvPr>
        </p:nvSpPr>
        <p:spPr/>
        <p:txBody>
          <a:bodyPr/>
          <a:lstStyle/>
          <a:p>
            <a:fld id="{39F0C612-D641-5E4A-8CAA-DEE0F13F41CB}" type="slidenum">
              <a:rPr lang="es-CL" smtClean="0"/>
              <a:t>‹Nº›</a:t>
            </a:fld>
            <a:endParaRPr lang="es-CL"/>
          </a:p>
        </p:txBody>
      </p:sp>
    </p:spTree>
    <p:extLst>
      <p:ext uri="{BB962C8B-B14F-4D97-AF65-F5344CB8AC3E}">
        <p14:creationId xmlns:p14="http://schemas.microsoft.com/office/powerpoint/2010/main" val="28176837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FF1832D-EFBC-6DCE-A81D-B46C3775D519}"/>
              </a:ext>
            </a:extLst>
          </p:cNvPr>
          <p:cNvSpPr>
            <a:spLocks noGrp="1"/>
          </p:cNvSpPr>
          <p:nvPr>
            <p:ph type="title"/>
          </p:nvPr>
        </p:nvSpPr>
        <p:spPr>
          <a:xfrm>
            <a:off x="839788" y="365125"/>
            <a:ext cx="10515600" cy="1325563"/>
          </a:xfrm>
        </p:spPr>
        <p:txBody>
          <a:bodyPr/>
          <a:lstStyle/>
          <a:p>
            <a:r>
              <a:rPr lang="es-MX"/>
              <a:t>Haz clic para modificar el estilo de título del patrón</a:t>
            </a:r>
            <a:endParaRPr lang="es-CL"/>
          </a:p>
        </p:txBody>
      </p:sp>
      <p:sp>
        <p:nvSpPr>
          <p:cNvPr id="3" name="Marcador de texto 2">
            <a:extLst>
              <a:ext uri="{FF2B5EF4-FFF2-40B4-BE49-F238E27FC236}">
                <a16:creationId xmlns:a16="http://schemas.microsoft.com/office/drawing/2014/main" id="{9B2E0FF4-521A-9918-23DE-CBF3F723498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MX"/>
              <a:t>Haga clic para modificar los estilos de texto del patrón</a:t>
            </a:r>
          </a:p>
        </p:txBody>
      </p:sp>
      <p:sp>
        <p:nvSpPr>
          <p:cNvPr id="4" name="Marcador de contenido 3">
            <a:extLst>
              <a:ext uri="{FF2B5EF4-FFF2-40B4-BE49-F238E27FC236}">
                <a16:creationId xmlns:a16="http://schemas.microsoft.com/office/drawing/2014/main" id="{36A929D8-C6A3-E309-86A9-1D5266493DB6}"/>
              </a:ext>
            </a:extLst>
          </p:cNvPr>
          <p:cNvSpPr>
            <a:spLocks noGrp="1"/>
          </p:cNvSpPr>
          <p:nvPr>
            <p:ph sz="half" idx="2"/>
          </p:nvPr>
        </p:nvSpPr>
        <p:spPr>
          <a:xfrm>
            <a:off x="839788" y="2505075"/>
            <a:ext cx="5157787" cy="3684588"/>
          </a:xfrm>
        </p:spPr>
        <p:txBody>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s-CL"/>
          </a:p>
        </p:txBody>
      </p:sp>
      <p:sp>
        <p:nvSpPr>
          <p:cNvPr id="5" name="Marcador de texto 4">
            <a:extLst>
              <a:ext uri="{FF2B5EF4-FFF2-40B4-BE49-F238E27FC236}">
                <a16:creationId xmlns:a16="http://schemas.microsoft.com/office/drawing/2014/main" id="{B5F34CC7-4C20-BCAF-C0BB-A9599340A8C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MX"/>
              <a:t>Haga clic para modificar los estilos de texto del patrón</a:t>
            </a:r>
          </a:p>
        </p:txBody>
      </p:sp>
      <p:sp>
        <p:nvSpPr>
          <p:cNvPr id="6" name="Marcador de contenido 5">
            <a:extLst>
              <a:ext uri="{FF2B5EF4-FFF2-40B4-BE49-F238E27FC236}">
                <a16:creationId xmlns:a16="http://schemas.microsoft.com/office/drawing/2014/main" id="{9C3CEA95-B9ED-0FBD-5198-30179FFB32B5}"/>
              </a:ext>
            </a:extLst>
          </p:cNvPr>
          <p:cNvSpPr>
            <a:spLocks noGrp="1"/>
          </p:cNvSpPr>
          <p:nvPr>
            <p:ph sz="quarter" idx="4"/>
          </p:nvPr>
        </p:nvSpPr>
        <p:spPr>
          <a:xfrm>
            <a:off x="6172200" y="2505075"/>
            <a:ext cx="5183188" cy="3684588"/>
          </a:xfrm>
        </p:spPr>
        <p:txBody>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s-CL"/>
          </a:p>
        </p:txBody>
      </p:sp>
      <p:sp>
        <p:nvSpPr>
          <p:cNvPr id="7" name="Marcador de fecha 6">
            <a:extLst>
              <a:ext uri="{FF2B5EF4-FFF2-40B4-BE49-F238E27FC236}">
                <a16:creationId xmlns:a16="http://schemas.microsoft.com/office/drawing/2014/main" id="{E902A2AB-955D-EE76-436E-0C899444BAAD}"/>
              </a:ext>
            </a:extLst>
          </p:cNvPr>
          <p:cNvSpPr>
            <a:spLocks noGrp="1"/>
          </p:cNvSpPr>
          <p:nvPr>
            <p:ph type="dt" sz="half" idx="10"/>
          </p:nvPr>
        </p:nvSpPr>
        <p:spPr/>
        <p:txBody>
          <a:bodyPr/>
          <a:lstStyle/>
          <a:p>
            <a:fld id="{F98CBAA2-632B-5940-AD75-2ECB15A48F8E}" type="datetime1">
              <a:rPr lang="es-CL" smtClean="0"/>
              <a:t>11-07-23</a:t>
            </a:fld>
            <a:endParaRPr lang="es-CL"/>
          </a:p>
        </p:txBody>
      </p:sp>
      <p:sp>
        <p:nvSpPr>
          <p:cNvPr id="8" name="Marcador de pie de página 7">
            <a:extLst>
              <a:ext uri="{FF2B5EF4-FFF2-40B4-BE49-F238E27FC236}">
                <a16:creationId xmlns:a16="http://schemas.microsoft.com/office/drawing/2014/main" id="{6861F9AB-0D4F-B3EC-C319-AB7FF8EFCE20}"/>
              </a:ext>
            </a:extLst>
          </p:cNvPr>
          <p:cNvSpPr>
            <a:spLocks noGrp="1"/>
          </p:cNvSpPr>
          <p:nvPr>
            <p:ph type="ftr" sz="quarter" idx="11"/>
          </p:nvPr>
        </p:nvSpPr>
        <p:spPr/>
        <p:txBody>
          <a:bodyPr/>
          <a:lstStyle/>
          <a:p>
            <a:endParaRPr lang="es-CL"/>
          </a:p>
        </p:txBody>
      </p:sp>
      <p:sp>
        <p:nvSpPr>
          <p:cNvPr id="9" name="Marcador de número de diapositiva 8">
            <a:extLst>
              <a:ext uri="{FF2B5EF4-FFF2-40B4-BE49-F238E27FC236}">
                <a16:creationId xmlns:a16="http://schemas.microsoft.com/office/drawing/2014/main" id="{D23C7F2F-F350-1D3C-E2F3-4D5281F5F6B4}"/>
              </a:ext>
            </a:extLst>
          </p:cNvPr>
          <p:cNvSpPr>
            <a:spLocks noGrp="1"/>
          </p:cNvSpPr>
          <p:nvPr>
            <p:ph type="sldNum" sz="quarter" idx="12"/>
          </p:nvPr>
        </p:nvSpPr>
        <p:spPr/>
        <p:txBody>
          <a:bodyPr/>
          <a:lstStyle/>
          <a:p>
            <a:fld id="{39F0C612-D641-5E4A-8CAA-DEE0F13F41CB}" type="slidenum">
              <a:rPr lang="es-CL" smtClean="0"/>
              <a:t>‹Nº›</a:t>
            </a:fld>
            <a:endParaRPr lang="es-CL"/>
          </a:p>
        </p:txBody>
      </p:sp>
    </p:spTree>
    <p:extLst>
      <p:ext uri="{BB962C8B-B14F-4D97-AF65-F5344CB8AC3E}">
        <p14:creationId xmlns:p14="http://schemas.microsoft.com/office/powerpoint/2010/main" val="29878444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B15C7E4-87E4-59B7-BDE6-1526333329B7}"/>
              </a:ext>
            </a:extLst>
          </p:cNvPr>
          <p:cNvSpPr>
            <a:spLocks noGrp="1"/>
          </p:cNvSpPr>
          <p:nvPr>
            <p:ph type="title"/>
          </p:nvPr>
        </p:nvSpPr>
        <p:spPr/>
        <p:txBody>
          <a:bodyPr/>
          <a:lstStyle/>
          <a:p>
            <a:r>
              <a:rPr lang="es-MX"/>
              <a:t>Haz clic para modificar el estilo de título del patrón</a:t>
            </a:r>
            <a:endParaRPr lang="es-CL"/>
          </a:p>
        </p:txBody>
      </p:sp>
      <p:sp>
        <p:nvSpPr>
          <p:cNvPr id="3" name="Marcador de fecha 2">
            <a:extLst>
              <a:ext uri="{FF2B5EF4-FFF2-40B4-BE49-F238E27FC236}">
                <a16:creationId xmlns:a16="http://schemas.microsoft.com/office/drawing/2014/main" id="{200C77E2-80F5-9246-8AF5-055420F01447}"/>
              </a:ext>
            </a:extLst>
          </p:cNvPr>
          <p:cNvSpPr>
            <a:spLocks noGrp="1"/>
          </p:cNvSpPr>
          <p:nvPr>
            <p:ph type="dt" sz="half" idx="10"/>
          </p:nvPr>
        </p:nvSpPr>
        <p:spPr/>
        <p:txBody>
          <a:bodyPr/>
          <a:lstStyle/>
          <a:p>
            <a:fld id="{2037C9B4-429E-F847-BF9F-DE9D642AED46}" type="datetime1">
              <a:rPr lang="es-CL" smtClean="0"/>
              <a:t>11-07-23</a:t>
            </a:fld>
            <a:endParaRPr lang="es-CL"/>
          </a:p>
        </p:txBody>
      </p:sp>
      <p:sp>
        <p:nvSpPr>
          <p:cNvPr id="4" name="Marcador de pie de página 3">
            <a:extLst>
              <a:ext uri="{FF2B5EF4-FFF2-40B4-BE49-F238E27FC236}">
                <a16:creationId xmlns:a16="http://schemas.microsoft.com/office/drawing/2014/main" id="{D24C2B3F-1F3D-C0AC-AB7A-EBD6BF52EED6}"/>
              </a:ext>
            </a:extLst>
          </p:cNvPr>
          <p:cNvSpPr>
            <a:spLocks noGrp="1"/>
          </p:cNvSpPr>
          <p:nvPr>
            <p:ph type="ftr" sz="quarter" idx="11"/>
          </p:nvPr>
        </p:nvSpPr>
        <p:spPr/>
        <p:txBody>
          <a:bodyPr/>
          <a:lstStyle/>
          <a:p>
            <a:endParaRPr lang="es-CL"/>
          </a:p>
        </p:txBody>
      </p:sp>
      <p:sp>
        <p:nvSpPr>
          <p:cNvPr id="5" name="Marcador de número de diapositiva 4">
            <a:extLst>
              <a:ext uri="{FF2B5EF4-FFF2-40B4-BE49-F238E27FC236}">
                <a16:creationId xmlns:a16="http://schemas.microsoft.com/office/drawing/2014/main" id="{7B39ABC9-EE03-207C-F668-D4863EE61BBE}"/>
              </a:ext>
            </a:extLst>
          </p:cNvPr>
          <p:cNvSpPr>
            <a:spLocks noGrp="1"/>
          </p:cNvSpPr>
          <p:nvPr>
            <p:ph type="sldNum" sz="quarter" idx="12"/>
          </p:nvPr>
        </p:nvSpPr>
        <p:spPr/>
        <p:txBody>
          <a:bodyPr/>
          <a:lstStyle/>
          <a:p>
            <a:fld id="{39F0C612-D641-5E4A-8CAA-DEE0F13F41CB}" type="slidenum">
              <a:rPr lang="es-CL" smtClean="0"/>
              <a:t>‹Nº›</a:t>
            </a:fld>
            <a:endParaRPr lang="es-CL"/>
          </a:p>
        </p:txBody>
      </p:sp>
    </p:spTree>
    <p:extLst>
      <p:ext uri="{BB962C8B-B14F-4D97-AF65-F5344CB8AC3E}">
        <p14:creationId xmlns:p14="http://schemas.microsoft.com/office/powerpoint/2010/main" val="34272240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2F8D3951-2CDC-B530-5DD2-BB53A942E5FF}"/>
              </a:ext>
            </a:extLst>
          </p:cNvPr>
          <p:cNvSpPr>
            <a:spLocks noGrp="1"/>
          </p:cNvSpPr>
          <p:nvPr>
            <p:ph type="dt" sz="half" idx="10"/>
          </p:nvPr>
        </p:nvSpPr>
        <p:spPr/>
        <p:txBody>
          <a:bodyPr/>
          <a:lstStyle/>
          <a:p>
            <a:fld id="{A625C90E-D40C-B64C-B2B9-2DCDBFF8857B}" type="datetime1">
              <a:rPr lang="es-CL" smtClean="0"/>
              <a:t>11-07-23</a:t>
            </a:fld>
            <a:endParaRPr lang="es-CL"/>
          </a:p>
        </p:txBody>
      </p:sp>
      <p:sp>
        <p:nvSpPr>
          <p:cNvPr id="3" name="Marcador de pie de página 2">
            <a:extLst>
              <a:ext uri="{FF2B5EF4-FFF2-40B4-BE49-F238E27FC236}">
                <a16:creationId xmlns:a16="http://schemas.microsoft.com/office/drawing/2014/main" id="{2652734E-6228-6178-BBB5-23F3FB82CA6E}"/>
              </a:ext>
            </a:extLst>
          </p:cNvPr>
          <p:cNvSpPr>
            <a:spLocks noGrp="1"/>
          </p:cNvSpPr>
          <p:nvPr>
            <p:ph type="ftr" sz="quarter" idx="11"/>
          </p:nvPr>
        </p:nvSpPr>
        <p:spPr/>
        <p:txBody>
          <a:bodyPr/>
          <a:lstStyle/>
          <a:p>
            <a:endParaRPr lang="es-CL"/>
          </a:p>
        </p:txBody>
      </p:sp>
      <p:sp>
        <p:nvSpPr>
          <p:cNvPr id="4" name="Marcador de número de diapositiva 3">
            <a:extLst>
              <a:ext uri="{FF2B5EF4-FFF2-40B4-BE49-F238E27FC236}">
                <a16:creationId xmlns:a16="http://schemas.microsoft.com/office/drawing/2014/main" id="{7A6100B0-2F60-2B6F-B560-6F5825B7A1DF}"/>
              </a:ext>
            </a:extLst>
          </p:cNvPr>
          <p:cNvSpPr>
            <a:spLocks noGrp="1"/>
          </p:cNvSpPr>
          <p:nvPr>
            <p:ph type="sldNum" sz="quarter" idx="12"/>
          </p:nvPr>
        </p:nvSpPr>
        <p:spPr/>
        <p:txBody>
          <a:bodyPr/>
          <a:lstStyle/>
          <a:p>
            <a:fld id="{39F0C612-D641-5E4A-8CAA-DEE0F13F41CB}" type="slidenum">
              <a:rPr lang="es-CL" smtClean="0"/>
              <a:t>‹Nº›</a:t>
            </a:fld>
            <a:endParaRPr lang="es-CL"/>
          </a:p>
        </p:txBody>
      </p:sp>
    </p:spTree>
    <p:extLst>
      <p:ext uri="{BB962C8B-B14F-4D97-AF65-F5344CB8AC3E}">
        <p14:creationId xmlns:p14="http://schemas.microsoft.com/office/powerpoint/2010/main" val="3829090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F44873A-2FF6-F790-327E-831E81BFAB9B}"/>
              </a:ext>
            </a:extLst>
          </p:cNvPr>
          <p:cNvSpPr>
            <a:spLocks noGrp="1"/>
          </p:cNvSpPr>
          <p:nvPr>
            <p:ph type="title"/>
          </p:nvPr>
        </p:nvSpPr>
        <p:spPr>
          <a:xfrm>
            <a:off x="839788" y="457200"/>
            <a:ext cx="3932237" cy="1600200"/>
          </a:xfrm>
        </p:spPr>
        <p:txBody>
          <a:bodyPr anchor="b"/>
          <a:lstStyle>
            <a:lvl1pPr>
              <a:defRPr sz="3200"/>
            </a:lvl1pPr>
          </a:lstStyle>
          <a:p>
            <a:r>
              <a:rPr lang="es-MX"/>
              <a:t>Haz clic para modificar el estilo de título del patrón</a:t>
            </a:r>
            <a:endParaRPr lang="es-CL"/>
          </a:p>
        </p:txBody>
      </p:sp>
      <p:sp>
        <p:nvSpPr>
          <p:cNvPr id="3" name="Marcador de contenido 2">
            <a:extLst>
              <a:ext uri="{FF2B5EF4-FFF2-40B4-BE49-F238E27FC236}">
                <a16:creationId xmlns:a16="http://schemas.microsoft.com/office/drawing/2014/main" id="{CAD5DCC3-6B46-7499-CE6C-84C7E10AD3A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s-CL"/>
          </a:p>
        </p:txBody>
      </p:sp>
      <p:sp>
        <p:nvSpPr>
          <p:cNvPr id="4" name="Marcador de texto 3">
            <a:extLst>
              <a:ext uri="{FF2B5EF4-FFF2-40B4-BE49-F238E27FC236}">
                <a16:creationId xmlns:a16="http://schemas.microsoft.com/office/drawing/2014/main" id="{C3A83428-6658-3EC0-19D1-9BC712A9A44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MX"/>
              <a:t>Haga clic para modificar los estilos de texto del patrón</a:t>
            </a:r>
          </a:p>
        </p:txBody>
      </p:sp>
      <p:sp>
        <p:nvSpPr>
          <p:cNvPr id="5" name="Marcador de fecha 4">
            <a:extLst>
              <a:ext uri="{FF2B5EF4-FFF2-40B4-BE49-F238E27FC236}">
                <a16:creationId xmlns:a16="http://schemas.microsoft.com/office/drawing/2014/main" id="{97B4E602-5835-3361-6AAC-530902B16B31}"/>
              </a:ext>
            </a:extLst>
          </p:cNvPr>
          <p:cNvSpPr>
            <a:spLocks noGrp="1"/>
          </p:cNvSpPr>
          <p:nvPr>
            <p:ph type="dt" sz="half" idx="10"/>
          </p:nvPr>
        </p:nvSpPr>
        <p:spPr/>
        <p:txBody>
          <a:bodyPr/>
          <a:lstStyle/>
          <a:p>
            <a:fld id="{60314A57-88AE-4B45-B3DC-FF4978CABA29}" type="datetime1">
              <a:rPr lang="es-CL" smtClean="0"/>
              <a:t>11-07-23</a:t>
            </a:fld>
            <a:endParaRPr lang="es-CL"/>
          </a:p>
        </p:txBody>
      </p:sp>
      <p:sp>
        <p:nvSpPr>
          <p:cNvPr id="6" name="Marcador de pie de página 5">
            <a:extLst>
              <a:ext uri="{FF2B5EF4-FFF2-40B4-BE49-F238E27FC236}">
                <a16:creationId xmlns:a16="http://schemas.microsoft.com/office/drawing/2014/main" id="{2DD70F83-2276-7A2A-ADD6-BBB13CC96008}"/>
              </a:ext>
            </a:extLst>
          </p:cNvPr>
          <p:cNvSpPr>
            <a:spLocks noGrp="1"/>
          </p:cNvSpPr>
          <p:nvPr>
            <p:ph type="ftr" sz="quarter" idx="11"/>
          </p:nvPr>
        </p:nvSpPr>
        <p:spPr/>
        <p:txBody>
          <a:bodyPr/>
          <a:lstStyle/>
          <a:p>
            <a:endParaRPr lang="es-CL"/>
          </a:p>
        </p:txBody>
      </p:sp>
      <p:sp>
        <p:nvSpPr>
          <p:cNvPr id="7" name="Marcador de número de diapositiva 6">
            <a:extLst>
              <a:ext uri="{FF2B5EF4-FFF2-40B4-BE49-F238E27FC236}">
                <a16:creationId xmlns:a16="http://schemas.microsoft.com/office/drawing/2014/main" id="{2EE4DF66-5CC3-167D-6CC2-EE761591C7BD}"/>
              </a:ext>
            </a:extLst>
          </p:cNvPr>
          <p:cNvSpPr>
            <a:spLocks noGrp="1"/>
          </p:cNvSpPr>
          <p:nvPr>
            <p:ph type="sldNum" sz="quarter" idx="12"/>
          </p:nvPr>
        </p:nvSpPr>
        <p:spPr/>
        <p:txBody>
          <a:bodyPr/>
          <a:lstStyle/>
          <a:p>
            <a:fld id="{39F0C612-D641-5E4A-8CAA-DEE0F13F41CB}" type="slidenum">
              <a:rPr lang="es-CL" smtClean="0"/>
              <a:t>‹Nº›</a:t>
            </a:fld>
            <a:endParaRPr lang="es-CL"/>
          </a:p>
        </p:txBody>
      </p:sp>
    </p:spTree>
    <p:extLst>
      <p:ext uri="{BB962C8B-B14F-4D97-AF65-F5344CB8AC3E}">
        <p14:creationId xmlns:p14="http://schemas.microsoft.com/office/powerpoint/2010/main" val="21229428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4E88231-5AFD-5D12-47E4-CFFF887F6B0C}"/>
              </a:ext>
            </a:extLst>
          </p:cNvPr>
          <p:cNvSpPr>
            <a:spLocks noGrp="1"/>
          </p:cNvSpPr>
          <p:nvPr>
            <p:ph type="title"/>
          </p:nvPr>
        </p:nvSpPr>
        <p:spPr>
          <a:xfrm>
            <a:off x="839788" y="457200"/>
            <a:ext cx="3932237" cy="1600200"/>
          </a:xfrm>
        </p:spPr>
        <p:txBody>
          <a:bodyPr anchor="b"/>
          <a:lstStyle>
            <a:lvl1pPr>
              <a:defRPr sz="3200"/>
            </a:lvl1pPr>
          </a:lstStyle>
          <a:p>
            <a:r>
              <a:rPr lang="es-MX"/>
              <a:t>Haz clic para modificar el estilo de título del patrón</a:t>
            </a:r>
            <a:endParaRPr lang="es-CL"/>
          </a:p>
        </p:txBody>
      </p:sp>
      <p:sp>
        <p:nvSpPr>
          <p:cNvPr id="3" name="Marcador de posición de imagen 2">
            <a:extLst>
              <a:ext uri="{FF2B5EF4-FFF2-40B4-BE49-F238E27FC236}">
                <a16:creationId xmlns:a16="http://schemas.microsoft.com/office/drawing/2014/main" id="{9A7D9579-1A83-8593-DA41-6FCF92CDC16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L"/>
          </a:p>
        </p:txBody>
      </p:sp>
      <p:sp>
        <p:nvSpPr>
          <p:cNvPr id="4" name="Marcador de texto 3">
            <a:extLst>
              <a:ext uri="{FF2B5EF4-FFF2-40B4-BE49-F238E27FC236}">
                <a16:creationId xmlns:a16="http://schemas.microsoft.com/office/drawing/2014/main" id="{8266ADF6-B7F9-A88B-53DE-2ACCAE4D98A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MX"/>
              <a:t>Haga clic para modificar los estilos de texto del patrón</a:t>
            </a:r>
          </a:p>
        </p:txBody>
      </p:sp>
      <p:sp>
        <p:nvSpPr>
          <p:cNvPr id="5" name="Marcador de fecha 4">
            <a:extLst>
              <a:ext uri="{FF2B5EF4-FFF2-40B4-BE49-F238E27FC236}">
                <a16:creationId xmlns:a16="http://schemas.microsoft.com/office/drawing/2014/main" id="{9435E379-3768-BBAA-E3D2-E9591B7A817F}"/>
              </a:ext>
            </a:extLst>
          </p:cNvPr>
          <p:cNvSpPr>
            <a:spLocks noGrp="1"/>
          </p:cNvSpPr>
          <p:nvPr>
            <p:ph type="dt" sz="half" idx="10"/>
          </p:nvPr>
        </p:nvSpPr>
        <p:spPr/>
        <p:txBody>
          <a:bodyPr/>
          <a:lstStyle/>
          <a:p>
            <a:fld id="{390A143E-A7BB-434E-87A5-B4B55CA35C80}" type="datetime1">
              <a:rPr lang="es-CL" smtClean="0"/>
              <a:t>11-07-23</a:t>
            </a:fld>
            <a:endParaRPr lang="es-CL"/>
          </a:p>
        </p:txBody>
      </p:sp>
      <p:sp>
        <p:nvSpPr>
          <p:cNvPr id="6" name="Marcador de pie de página 5">
            <a:extLst>
              <a:ext uri="{FF2B5EF4-FFF2-40B4-BE49-F238E27FC236}">
                <a16:creationId xmlns:a16="http://schemas.microsoft.com/office/drawing/2014/main" id="{16EB085D-B5F4-AEB0-82AB-7240EEE1AC8F}"/>
              </a:ext>
            </a:extLst>
          </p:cNvPr>
          <p:cNvSpPr>
            <a:spLocks noGrp="1"/>
          </p:cNvSpPr>
          <p:nvPr>
            <p:ph type="ftr" sz="quarter" idx="11"/>
          </p:nvPr>
        </p:nvSpPr>
        <p:spPr/>
        <p:txBody>
          <a:bodyPr/>
          <a:lstStyle/>
          <a:p>
            <a:endParaRPr lang="es-CL"/>
          </a:p>
        </p:txBody>
      </p:sp>
      <p:sp>
        <p:nvSpPr>
          <p:cNvPr id="7" name="Marcador de número de diapositiva 6">
            <a:extLst>
              <a:ext uri="{FF2B5EF4-FFF2-40B4-BE49-F238E27FC236}">
                <a16:creationId xmlns:a16="http://schemas.microsoft.com/office/drawing/2014/main" id="{9C3E025D-3A6B-7608-B194-250712CC2444}"/>
              </a:ext>
            </a:extLst>
          </p:cNvPr>
          <p:cNvSpPr>
            <a:spLocks noGrp="1"/>
          </p:cNvSpPr>
          <p:nvPr>
            <p:ph type="sldNum" sz="quarter" idx="12"/>
          </p:nvPr>
        </p:nvSpPr>
        <p:spPr/>
        <p:txBody>
          <a:bodyPr/>
          <a:lstStyle/>
          <a:p>
            <a:fld id="{39F0C612-D641-5E4A-8CAA-DEE0F13F41CB}" type="slidenum">
              <a:rPr lang="es-CL" smtClean="0"/>
              <a:t>‹Nº›</a:t>
            </a:fld>
            <a:endParaRPr lang="es-CL"/>
          </a:p>
        </p:txBody>
      </p:sp>
    </p:spTree>
    <p:extLst>
      <p:ext uri="{BB962C8B-B14F-4D97-AF65-F5344CB8AC3E}">
        <p14:creationId xmlns:p14="http://schemas.microsoft.com/office/powerpoint/2010/main" val="31260395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74BF8724-05BD-4E55-4160-8430887F163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MX"/>
              <a:t>Haz clic para modificar el estilo de título del patrón</a:t>
            </a:r>
            <a:endParaRPr lang="es-CL"/>
          </a:p>
        </p:txBody>
      </p:sp>
      <p:sp>
        <p:nvSpPr>
          <p:cNvPr id="3" name="Marcador de texto 2">
            <a:extLst>
              <a:ext uri="{FF2B5EF4-FFF2-40B4-BE49-F238E27FC236}">
                <a16:creationId xmlns:a16="http://schemas.microsoft.com/office/drawing/2014/main" id="{3916FE4D-8D72-1D93-81B7-995D8230A4A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s-CL"/>
          </a:p>
        </p:txBody>
      </p:sp>
      <p:sp>
        <p:nvSpPr>
          <p:cNvPr id="4" name="Marcador de fecha 3">
            <a:extLst>
              <a:ext uri="{FF2B5EF4-FFF2-40B4-BE49-F238E27FC236}">
                <a16:creationId xmlns:a16="http://schemas.microsoft.com/office/drawing/2014/main" id="{7CA7D2C2-346E-BD18-C8A6-6525BA5DCFC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8CD069D-E62F-F54E-ADE7-93C04836E816}" type="datetime1">
              <a:rPr lang="es-CL" smtClean="0"/>
              <a:t>11-07-23</a:t>
            </a:fld>
            <a:endParaRPr lang="es-CL"/>
          </a:p>
        </p:txBody>
      </p:sp>
      <p:sp>
        <p:nvSpPr>
          <p:cNvPr id="5" name="Marcador de pie de página 4">
            <a:extLst>
              <a:ext uri="{FF2B5EF4-FFF2-40B4-BE49-F238E27FC236}">
                <a16:creationId xmlns:a16="http://schemas.microsoft.com/office/drawing/2014/main" id="{1A093AC1-D553-4E30-ECFB-5288117AD81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L"/>
          </a:p>
        </p:txBody>
      </p:sp>
      <p:sp>
        <p:nvSpPr>
          <p:cNvPr id="6" name="Marcador de número de diapositiva 5">
            <a:extLst>
              <a:ext uri="{FF2B5EF4-FFF2-40B4-BE49-F238E27FC236}">
                <a16:creationId xmlns:a16="http://schemas.microsoft.com/office/drawing/2014/main" id="{BCC6161D-3584-30BE-74A9-335F1871ADD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9F0C612-D641-5E4A-8CAA-DEE0F13F41CB}" type="slidenum">
              <a:rPr lang="es-CL" smtClean="0"/>
              <a:t>‹Nº›</a:t>
            </a:fld>
            <a:endParaRPr lang="es-CL"/>
          </a:p>
        </p:txBody>
      </p:sp>
    </p:spTree>
    <p:extLst>
      <p:ext uri="{BB962C8B-B14F-4D97-AF65-F5344CB8AC3E}">
        <p14:creationId xmlns:p14="http://schemas.microsoft.com/office/powerpoint/2010/main" val="44884771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4988"/>
            <a:lum/>
          </a:blip>
          <a:srcRect/>
          <a:stretch>
            <a:fillRect/>
          </a:stretch>
        </a:blipFill>
        <a:effectLst/>
      </p:bgPr>
    </p:bg>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66B31635-8F23-7001-15B6-9725D9949C88}"/>
              </a:ext>
            </a:extLst>
          </p:cNvPr>
          <p:cNvSpPr/>
          <p:nvPr/>
        </p:nvSpPr>
        <p:spPr>
          <a:xfrm>
            <a:off x="929308" y="725557"/>
            <a:ext cx="10333383" cy="1212574"/>
          </a:xfrm>
          <a:prstGeom prst="rect">
            <a:avLst/>
          </a:prstGeom>
          <a:solidFill>
            <a:srgbClr val="767171">
              <a:alpha val="87059"/>
            </a:srgbClr>
          </a:solidFill>
          <a:ln>
            <a:noFill/>
          </a:ln>
          <a:effectLst>
            <a:softEdge rad="3175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CL" sz="2400" dirty="0" err="1"/>
              <a:t>Challenge</a:t>
            </a:r>
            <a:r>
              <a:rPr lang="es-CL" sz="2400" dirty="0"/>
              <a:t> – </a:t>
            </a:r>
            <a:r>
              <a:rPr lang="es-CL" sz="2400" dirty="0" err="1"/>
              <a:t>Latam</a:t>
            </a:r>
            <a:endParaRPr lang="es-CL" sz="2400" dirty="0"/>
          </a:p>
          <a:p>
            <a:pPr algn="ctr"/>
            <a:r>
              <a:rPr lang="es-CL" sz="2400" dirty="0"/>
              <a:t>José Ignacio Canto Gajardo</a:t>
            </a:r>
          </a:p>
          <a:p>
            <a:pPr algn="ctr"/>
            <a:r>
              <a:rPr lang="es-CL" dirty="0"/>
              <a:t>11-07-2023</a:t>
            </a:r>
          </a:p>
        </p:txBody>
      </p:sp>
    </p:spTree>
    <p:extLst>
      <p:ext uri="{BB962C8B-B14F-4D97-AF65-F5344CB8AC3E}">
        <p14:creationId xmlns:p14="http://schemas.microsoft.com/office/powerpoint/2010/main" val="33614986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4988"/>
            <a:lum/>
          </a:blip>
          <a:srcRect/>
          <a:stretch>
            <a:fillRect/>
          </a:stretch>
        </a:blipFill>
        <a:effectLst/>
      </p:bgPr>
    </p:bg>
    <p:spTree>
      <p:nvGrpSpPr>
        <p:cNvPr id="1" name=""/>
        <p:cNvGrpSpPr/>
        <p:nvPr/>
      </p:nvGrpSpPr>
      <p:grpSpPr>
        <a:xfrm>
          <a:off x="0" y="0"/>
          <a:ext cx="0" cy="0"/>
          <a:chOff x="0" y="0"/>
          <a:chExt cx="0" cy="0"/>
        </a:xfrm>
      </p:grpSpPr>
      <p:sp>
        <p:nvSpPr>
          <p:cNvPr id="8" name="CuadroTexto 7">
            <a:extLst>
              <a:ext uri="{FF2B5EF4-FFF2-40B4-BE49-F238E27FC236}">
                <a16:creationId xmlns:a16="http://schemas.microsoft.com/office/drawing/2014/main" id="{6E4CDEEB-564B-D124-560B-453EE77390A6}"/>
              </a:ext>
            </a:extLst>
          </p:cNvPr>
          <p:cNvSpPr txBox="1"/>
          <p:nvPr/>
        </p:nvSpPr>
        <p:spPr>
          <a:xfrm>
            <a:off x="228599" y="188844"/>
            <a:ext cx="5406887" cy="584775"/>
          </a:xfrm>
          <a:prstGeom prst="rect">
            <a:avLst/>
          </a:prstGeom>
          <a:noFill/>
        </p:spPr>
        <p:txBody>
          <a:bodyPr wrap="square" rtlCol="0">
            <a:spAutoFit/>
          </a:bodyPr>
          <a:lstStyle/>
          <a:p>
            <a:r>
              <a:rPr lang="es-CL" sz="3200" b="1" dirty="0">
                <a:solidFill>
                  <a:srgbClr val="2A0088"/>
                </a:solidFill>
                <a:latin typeface="+mj-lt"/>
              </a:rPr>
              <a:t>Evaluación</a:t>
            </a:r>
          </a:p>
        </p:txBody>
      </p:sp>
      <p:sp>
        <p:nvSpPr>
          <p:cNvPr id="9" name="CuadroTexto 8">
            <a:extLst>
              <a:ext uri="{FF2B5EF4-FFF2-40B4-BE49-F238E27FC236}">
                <a16:creationId xmlns:a16="http://schemas.microsoft.com/office/drawing/2014/main" id="{937D685C-9B11-B228-BFA7-C229ACB8FE49}"/>
              </a:ext>
            </a:extLst>
          </p:cNvPr>
          <p:cNvSpPr txBox="1"/>
          <p:nvPr/>
        </p:nvSpPr>
        <p:spPr>
          <a:xfrm>
            <a:off x="6538822" y="1326821"/>
            <a:ext cx="5374255" cy="420435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s-CL" dirty="0"/>
              <a:t>Efectivamente se cumple lo propuesto, a mayor score del modelo (o probabilidad de atraso), mayor es el porcentaje de vuelos que se atrasan.</a:t>
            </a:r>
          </a:p>
          <a:p>
            <a:pPr marL="285750" indent="-285750">
              <a:lnSpc>
                <a:spcPct val="150000"/>
              </a:lnSpc>
              <a:buFont typeface="Arial" panose="020B0604020202020204" pitchFamily="34" charset="0"/>
              <a:buChar char="•"/>
            </a:pPr>
            <a:r>
              <a:rPr lang="es-CL" dirty="0"/>
              <a:t>Otro punto importante a destacar es que desde el séptimo decil en adelante, el porcentaje de atrasos es de sobre un 90%.</a:t>
            </a:r>
          </a:p>
          <a:p>
            <a:pPr marL="285750" indent="-285750">
              <a:lnSpc>
                <a:spcPct val="150000"/>
              </a:lnSpc>
              <a:buFont typeface="Arial" panose="020B0604020202020204" pitchFamily="34" charset="0"/>
              <a:buChar char="•"/>
            </a:pPr>
            <a:r>
              <a:rPr lang="es-CL" dirty="0"/>
              <a:t>Por lo tanto, si el modelo predice una probabilidad sobre 70%, podemos prácticamente ”asegurar” (nunca se puede asegurar nada con un modelo) que el vuelo se va a atrasar.</a:t>
            </a:r>
          </a:p>
        </p:txBody>
      </p:sp>
      <p:pic>
        <p:nvPicPr>
          <p:cNvPr id="2" name="Imagen 1">
            <a:extLst>
              <a:ext uri="{FF2B5EF4-FFF2-40B4-BE49-F238E27FC236}">
                <a16:creationId xmlns:a16="http://schemas.microsoft.com/office/drawing/2014/main" id="{71B8F652-6652-759F-52CE-842A7F64703B}"/>
              </a:ext>
            </a:extLst>
          </p:cNvPr>
          <p:cNvPicPr>
            <a:picLocks noChangeAspect="1"/>
          </p:cNvPicPr>
          <p:nvPr/>
        </p:nvPicPr>
        <p:blipFill>
          <a:blip r:embed="rId3"/>
          <a:srcRect/>
          <a:stretch/>
        </p:blipFill>
        <p:spPr>
          <a:xfrm>
            <a:off x="1037406" y="1226348"/>
            <a:ext cx="5058594" cy="4405302"/>
          </a:xfrm>
          <a:prstGeom prst="rect">
            <a:avLst/>
          </a:prstGeom>
        </p:spPr>
      </p:pic>
      <p:sp>
        <p:nvSpPr>
          <p:cNvPr id="3" name="CuadroTexto 2">
            <a:extLst>
              <a:ext uri="{FF2B5EF4-FFF2-40B4-BE49-F238E27FC236}">
                <a16:creationId xmlns:a16="http://schemas.microsoft.com/office/drawing/2014/main" id="{2B2A94BB-B613-8D93-7F3E-8AB38B56DD18}"/>
              </a:ext>
            </a:extLst>
          </p:cNvPr>
          <p:cNvSpPr txBox="1"/>
          <p:nvPr/>
        </p:nvSpPr>
        <p:spPr>
          <a:xfrm>
            <a:off x="1016384" y="5631651"/>
            <a:ext cx="5100638" cy="584775"/>
          </a:xfrm>
          <a:prstGeom prst="rect">
            <a:avLst/>
          </a:prstGeom>
          <a:noFill/>
        </p:spPr>
        <p:txBody>
          <a:bodyPr wrap="square" rtlCol="0">
            <a:spAutoFit/>
          </a:bodyPr>
          <a:lstStyle/>
          <a:p>
            <a:pPr algn="ctr"/>
            <a:r>
              <a:rPr lang="es-CL" sz="1600" i="1" dirty="0"/>
              <a:t>Gráfico 2: Porcentaje de atrasos por decil de probabilidad de atraso según modelo Random Forest.</a:t>
            </a:r>
          </a:p>
        </p:txBody>
      </p:sp>
      <p:sp>
        <p:nvSpPr>
          <p:cNvPr id="4" name="Marcador de número de diapositiva 3">
            <a:extLst>
              <a:ext uri="{FF2B5EF4-FFF2-40B4-BE49-F238E27FC236}">
                <a16:creationId xmlns:a16="http://schemas.microsoft.com/office/drawing/2014/main" id="{B6312A09-E99E-0B9E-99FB-F78C086EACE0}"/>
              </a:ext>
            </a:extLst>
          </p:cNvPr>
          <p:cNvSpPr>
            <a:spLocks noGrp="1"/>
          </p:cNvSpPr>
          <p:nvPr>
            <p:ph type="sldNum" sz="quarter" idx="12"/>
          </p:nvPr>
        </p:nvSpPr>
        <p:spPr/>
        <p:txBody>
          <a:bodyPr/>
          <a:lstStyle/>
          <a:p>
            <a:fld id="{39F0C612-D641-5E4A-8CAA-DEE0F13F41CB}" type="slidenum">
              <a:rPr lang="es-CL" smtClean="0"/>
              <a:t>9</a:t>
            </a:fld>
            <a:endParaRPr lang="es-CL"/>
          </a:p>
        </p:txBody>
      </p:sp>
    </p:spTree>
    <p:extLst>
      <p:ext uri="{BB962C8B-B14F-4D97-AF65-F5344CB8AC3E}">
        <p14:creationId xmlns:p14="http://schemas.microsoft.com/office/powerpoint/2010/main" val="6849949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4988"/>
            <a:lum/>
          </a:blip>
          <a:srcRect/>
          <a:stretch>
            <a:fillRect/>
          </a:stretch>
        </a:blipFill>
        <a:effectLst/>
      </p:bgPr>
    </p:bg>
    <p:spTree>
      <p:nvGrpSpPr>
        <p:cNvPr id="1" name=""/>
        <p:cNvGrpSpPr/>
        <p:nvPr/>
      </p:nvGrpSpPr>
      <p:grpSpPr>
        <a:xfrm>
          <a:off x="0" y="0"/>
          <a:ext cx="0" cy="0"/>
          <a:chOff x="0" y="0"/>
          <a:chExt cx="0" cy="0"/>
        </a:xfrm>
      </p:grpSpPr>
      <p:sp>
        <p:nvSpPr>
          <p:cNvPr id="8" name="CuadroTexto 7">
            <a:extLst>
              <a:ext uri="{FF2B5EF4-FFF2-40B4-BE49-F238E27FC236}">
                <a16:creationId xmlns:a16="http://schemas.microsoft.com/office/drawing/2014/main" id="{6E4CDEEB-564B-D124-560B-453EE77390A6}"/>
              </a:ext>
            </a:extLst>
          </p:cNvPr>
          <p:cNvSpPr txBox="1"/>
          <p:nvPr/>
        </p:nvSpPr>
        <p:spPr>
          <a:xfrm>
            <a:off x="228599" y="188844"/>
            <a:ext cx="5406887" cy="584775"/>
          </a:xfrm>
          <a:prstGeom prst="rect">
            <a:avLst/>
          </a:prstGeom>
          <a:noFill/>
        </p:spPr>
        <p:txBody>
          <a:bodyPr wrap="square" rtlCol="0">
            <a:spAutoFit/>
          </a:bodyPr>
          <a:lstStyle/>
          <a:p>
            <a:r>
              <a:rPr lang="es-CL" sz="3200" b="1" dirty="0">
                <a:solidFill>
                  <a:srgbClr val="2A0088"/>
                </a:solidFill>
                <a:latin typeface="+mj-lt"/>
              </a:rPr>
              <a:t>Feature </a:t>
            </a:r>
            <a:r>
              <a:rPr lang="es-CL" sz="3200" b="1" dirty="0" err="1">
                <a:solidFill>
                  <a:srgbClr val="2A0088"/>
                </a:solidFill>
                <a:latin typeface="+mj-lt"/>
              </a:rPr>
              <a:t>Importance</a:t>
            </a:r>
            <a:endParaRPr lang="es-CL" sz="3200" b="1" dirty="0">
              <a:solidFill>
                <a:srgbClr val="2A0088"/>
              </a:solidFill>
              <a:latin typeface="+mj-lt"/>
            </a:endParaRPr>
          </a:p>
        </p:txBody>
      </p:sp>
      <p:sp>
        <p:nvSpPr>
          <p:cNvPr id="9" name="CuadroTexto 8">
            <a:extLst>
              <a:ext uri="{FF2B5EF4-FFF2-40B4-BE49-F238E27FC236}">
                <a16:creationId xmlns:a16="http://schemas.microsoft.com/office/drawing/2014/main" id="{937D685C-9B11-B228-BFA7-C229ACB8FE49}"/>
              </a:ext>
            </a:extLst>
          </p:cNvPr>
          <p:cNvSpPr txBox="1"/>
          <p:nvPr/>
        </p:nvSpPr>
        <p:spPr>
          <a:xfrm>
            <a:off x="6392174" y="1053054"/>
            <a:ext cx="5520185" cy="5078313"/>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s-CL" dirty="0"/>
              <a:t>Para corroborar cuales fueron las features más importantes para el modelo se utiliza el método </a:t>
            </a:r>
            <a:r>
              <a:rPr lang="es-CL" i="1" dirty="0" err="1"/>
              <a:t>feature_importances</a:t>
            </a:r>
            <a:r>
              <a:rPr lang="es-CL" i="1" dirty="0"/>
              <a:t>_ </a:t>
            </a:r>
            <a:r>
              <a:rPr lang="es-CL" dirty="0"/>
              <a:t>disponible en el objeto de modelo de Random Forest.</a:t>
            </a:r>
          </a:p>
          <a:p>
            <a:pPr marL="285750" indent="-285750">
              <a:lnSpc>
                <a:spcPct val="150000"/>
              </a:lnSpc>
              <a:buFont typeface="Arial" panose="020B0604020202020204" pitchFamily="34" charset="0"/>
              <a:buChar char="•"/>
            </a:pPr>
            <a:r>
              <a:rPr lang="es-CL" dirty="0"/>
              <a:t>En el gráfico 3 se puede ver el top 50 features más importantes para el modelo, ordenadas de mayor a menor.</a:t>
            </a:r>
          </a:p>
          <a:p>
            <a:pPr marL="285750" indent="-285750">
              <a:lnSpc>
                <a:spcPct val="150000"/>
              </a:lnSpc>
              <a:buFont typeface="Arial" panose="020B0604020202020204" pitchFamily="34" charset="0"/>
              <a:buChar char="•"/>
            </a:pPr>
            <a:r>
              <a:rPr lang="es-CL" dirty="0"/>
              <a:t>En el top 15 encontramos:</a:t>
            </a:r>
          </a:p>
          <a:p>
            <a:pPr marL="742950" lvl="1" indent="-285750">
              <a:buFont typeface="Arial" panose="020B0604020202020204" pitchFamily="34" charset="0"/>
              <a:buChar char="•"/>
            </a:pPr>
            <a:r>
              <a:rPr lang="es-CL" dirty="0"/>
              <a:t>Todas las opciones de </a:t>
            </a:r>
            <a:r>
              <a:rPr lang="es-CL" i="1" dirty="0" err="1"/>
              <a:t>period_day</a:t>
            </a:r>
            <a:endParaRPr lang="es-CL" i="1" dirty="0"/>
          </a:p>
          <a:p>
            <a:pPr marL="742950" lvl="1" indent="-285750">
              <a:buFont typeface="Arial" panose="020B0604020202020204" pitchFamily="34" charset="0"/>
              <a:buChar char="•"/>
            </a:pPr>
            <a:r>
              <a:rPr lang="es-CL" dirty="0"/>
              <a:t>Todas las opciones de </a:t>
            </a:r>
            <a:r>
              <a:rPr lang="es-CL" i="1" dirty="0" err="1"/>
              <a:t>weekday_name</a:t>
            </a:r>
            <a:endParaRPr lang="es-CL" i="1" dirty="0"/>
          </a:p>
          <a:p>
            <a:pPr marL="742950" lvl="1" indent="-285750">
              <a:buFont typeface="Arial" panose="020B0604020202020204" pitchFamily="34" charset="0"/>
              <a:buChar char="•"/>
            </a:pPr>
            <a:r>
              <a:rPr lang="es-CL" dirty="0"/>
              <a:t>Features de los meses más relevantes según el EDA (julio y abril)</a:t>
            </a:r>
          </a:p>
          <a:p>
            <a:pPr marL="742950" lvl="1" indent="-285750">
              <a:buFont typeface="Arial" panose="020B0604020202020204" pitchFamily="34" charset="0"/>
              <a:buChar char="•"/>
            </a:pPr>
            <a:r>
              <a:rPr lang="es-CL" dirty="0"/>
              <a:t>Features de las aerolíneas más relevantes según EDA (LAN y SKU)</a:t>
            </a:r>
          </a:p>
        </p:txBody>
      </p:sp>
      <p:sp>
        <p:nvSpPr>
          <p:cNvPr id="3" name="CuadroTexto 2">
            <a:extLst>
              <a:ext uri="{FF2B5EF4-FFF2-40B4-BE49-F238E27FC236}">
                <a16:creationId xmlns:a16="http://schemas.microsoft.com/office/drawing/2014/main" id="{2B2A94BB-B613-8D93-7F3E-8AB38B56DD18}"/>
              </a:ext>
            </a:extLst>
          </p:cNvPr>
          <p:cNvSpPr txBox="1"/>
          <p:nvPr/>
        </p:nvSpPr>
        <p:spPr>
          <a:xfrm>
            <a:off x="846465" y="6200358"/>
            <a:ext cx="5100638" cy="338554"/>
          </a:xfrm>
          <a:prstGeom prst="rect">
            <a:avLst/>
          </a:prstGeom>
          <a:noFill/>
        </p:spPr>
        <p:txBody>
          <a:bodyPr wrap="square" rtlCol="0">
            <a:spAutoFit/>
          </a:bodyPr>
          <a:lstStyle/>
          <a:p>
            <a:pPr algn="ctr"/>
            <a:r>
              <a:rPr lang="es-CL" sz="1600" i="1" dirty="0"/>
              <a:t>Gráfico 3: Feature </a:t>
            </a:r>
            <a:r>
              <a:rPr lang="es-CL" sz="1600" i="1" dirty="0" err="1"/>
              <a:t>importance</a:t>
            </a:r>
            <a:r>
              <a:rPr lang="es-CL" sz="1600" i="1" dirty="0"/>
              <a:t> para Random Forest (top 50)</a:t>
            </a:r>
          </a:p>
        </p:txBody>
      </p:sp>
      <p:sp>
        <p:nvSpPr>
          <p:cNvPr id="4" name="Marcador de número de diapositiva 3">
            <a:extLst>
              <a:ext uri="{FF2B5EF4-FFF2-40B4-BE49-F238E27FC236}">
                <a16:creationId xmlns:a16="http://schemas.microsoft.com/office/drawing/2014/main" id="{B6312A09-E99E-0B9E-99FB-F78C086EACE0}"/>
              </a:ext>
            </a:extLst>
          </p:cNvPr>
          <p:cNvSpPr>
            <a:spLocks noGrp="1"/>
          </p:cNvSpPr>
          <p:nvPr>
            <p:ph type="sldNum" sz="quarter" idx="12"/>
          </p:nvPr>
        </p:nvSpPr>
        <p:spPr/>
        <p:txBody>
          <a:bodyPr/>
          <a:lstStyle/>
          <a:p>
            <a:fld id="{39F0C612-D641-5E4A-8CAA-DEE0F13F41CB}" type="slidenum">
              <a:rPr lang="es-CL" smtClean="0"/>
              <a:t>10</a:t>
            </a:fld>
            <a:endParaRPr lang="es-CL"/>
          </a:p>
        </p:txBody>
      </p:sp>
      <p:pic>
        <p:nvPicPr>
          <p:cNvPr id="5" name="Imagen 4">
            <a:extLst>
              <a:ext uri="{FF2B5EF4-FFF2-40B4-BE49-F238E27FC236}">
                <a16:creationId xmlns:a16="http://schemas.microsoft.com/office/drawing/2014/main" id="{529FCFF8-19F1-8703-E875-8813F5F08E5A}"/>
              </a:ext>
            </a:extLst>
          </p:cNvPr>
          <p:cNvPicPr>
            <a:picLocks noChangeAspect="1"/>
          </p:cNvPicPr>
          <p:nvPr/>
        </p:nvPicPr>
        <p:blipFill>
          <a:blip r:embed="rId3"/>
          <a:stretch>
            <a:fillRect/>
          </a:stretch>
        </p:blipFill>
        <p:spPr>
          <a:xfrm>
            <a:off x="172392" y="984583"/>
            <a:ext cx="6068100" cy="5215257"/>
          </a:xfrm>
          <a:prstGeom prst="rect">
            <a:avLst/>
          </a:prstGeom>
        </p:spPr>
      </p:pic>
    </p:spTree>
    <p:extLst>
      <p:ext uri="{BB962C8B-B14F-4D97-AF65-F5344CB8AC3E}">
        <p14:creationId xmlns:p14="http://schemas.microsoft.com/office/powerpoint/2010/main" val="14019697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4988"/>
            <a:lum/>
          </a:blip>
          <a:srcRect/>
          <a:stretch>
            <a:fillRect/>
          </a:stretch>
        </a:blipFill>
        <a:effectLst/>
      </p:bgPr>
    </p:bg>
    <p:spTree>
      <p:nvGrpSpPr>
        <p:cNvPr id="1" name=""/>
        <p:cNvGrpSpPr/>
        <p:nvPr/>
      </p:nvGrpSpPr>
      <p:grpSpPr>
        <a:xfrm>
          <a:off x="0" y="0"/>
          <a:ext cx="0" cy="0"/>
          <a:chOff x="0" y="0"/>
          <a:chExt cx="0" cy="0"/>
        </a:xfrm>
      </p:grpSpPr>
      <p:sp>
        <p:nvSpPr>
          <p:cNvPr id="8" name="CuadroTexto 7">
            <a:extLst>
              <a:ext uri="{FF2B5EF4-FFF2-40B4-BE49-F238E27FC236}">
                <a16:creationId xmlns:a16="http://schemas.microsoft.com/office/drawing/2014/main" id="{6E4CDEEB-564B-D124-560B-453EE77390A6}"/>
              </a:ext>
            </a:extLst>
          </p:cNvPr>
          <p:cNvSpPr txBox="1"/>
          <p:nvPr/>
        </p:nvSpPr>
        <p:spPr>
          <a:xfrm>
            <a:off x="228599" y="188844"/>
            <a:ext cx="5406887" cy="584775"/>
          </a:xfrm>
          <a:prstGeom prst="rect">
            <a:avLst/>
          </a:prstGeom>
          <a:noFill/>
        </p:spPr>
        <p:txBody>
          <a:bodyPr wrap="square" rtlCol="0">
            <a:spAutoFit/>
          </a:bodyPr>
          <a:lstStyle/>
          <a:p>
            <a:r>
              <a:rPr lang="es-CL" sz="3200" b="1" dirty="0">
                <a:solidFill>
                  <a:srgbClr val="2A0088"/>
                </a:solidFill>
                <a:latin typeface="+mj-lt"/>
              </a:rPr>
              <a:t>Conclusiones</a:t>
            </a:r>
          </a:p>
        </p:txBody>
      </p:sp>
      <p:sp>
        <p:nvSpPr>
          <p:cNvPr id="9" name="CuadroTexto 8">
            <a:extLst>
              <a:ext uri="{FF2B5EF4-FFF2-40B4-BE49-F238E27FC236}">
                <a16:creationId xmlns:a16="http://schemas.microsoft.com/office/drawing/2014/main" id="{937D685C-9B11-B228-BFA7-C229ACB8FE49}"/>
              </a:ext>
            </a:extLst>
          </p:cNvPr>
          <p:cNvSpPr txBox="1"/>
          <p:nvPr/>
        </p:nvSpPr>
        <p:spPr>
          <a:xfrm>
            <a:off x="254120" y="1191077"/>
            <a:ext cx="11683760" cy="4619854"/>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s-CL" dirty="0"/>
              <a:t>De los datos obtenidos efectivamente se puede detectar un patrón que permite determinar con cierta probabilidad si un vuelo se va a atrasar.</a:t>
            </a:r>
          </a:p>
          <a:p>
            <a:pPr marL="285750" indent="-285750">
              <a:lnSpc>
                <a:spcPct val="150000"/>
              </a:lnSpc>
              <a:buFont typeface="Arial" panose="020B0604020202020204" pitchFamily="34" charset="0"/>
              <a:buChar char="•"/>
            </a:pPr>
            <a:r>
              <a:rPr lang="es-CL" dirty="0"/>
              <a:t>El modelo de Random Forest es el que entrega mejores resultados sobre la base de test.</a:t>
            </a:r>
          </a:p>
          <a:p>
            <a:pPr marL="285750" indent="-285750">
              <a:lnSpc>
                <a:spcPct val="150000"/>
              </a:lnSpc>
              <a:buFont typeface="Arial" panose="020B0604020202020204" pitchFamily="34" charset="0"/>
              <a:buChar char="•"/>
            </a:pPr>
            <a:r>
              <a:rPr lang="es-CL" dirty="0"/>
              <a:t>Las </a:t>
            </a:r>
            <a:r>
              <a:rPr lang="es-CL" dirty="0" err="1"/>
              <a:t>prediccions</a:t>
            </a:r>
            <a:r>
              <a:rPr lang="es-CL" dirty="0"/>
              <a:t> realizadas con el modelo hacen sentido y tienen una relación positiva con el porcentaje de vuelos atrasados (a mayor probabilidad predicha, mayor cantidad de vuelos atrasados).</a:t>
            </a:r>
          </a:p>
          <a:p>
            <a:pPr marL="285750" indent="-285750">
              <a:lnSpc>
                <a:spcPct val="150000"/>
              </a:lnSpc>
              <a:buFont typeface="Arial" panose="020B0604020202020204" pitchFamily="34" charset="0"/>
              <a:buChar char="•"/>
            </a:pPr>
            <a:r>
              <a:rPr lang="es-CL" dirty="0"/>
              <a:t>Las features más relevantes para el modelo son:</a:t>
            </a:r>
          </a:p>
          <a:p>
            <a:pPr marL="742950" lvl="1" indent="-285750">
              <a:lnSpc>
                <a:spcPct val="150000"/>
              </a:lnSpc>
              <a:buFont typeface="Arial" panose="020B0604020202020204" pitchFamily="34" charset="0"/>
              <a:buChar char="•"/>
            </a:pPr>
            <a:r>
              <a:rPr lang="es-CL" dirty="0"/>
              <a:t>El momento del día en que se planificó el vuelo</a:t>
            </a:r>
          </a:p>
          <a:p>
            <a:pPr marL="742950" lvl="1" indent="-285750">
              <a:lnSpc>
                <a:spcPct val="150000"/>
              </a:lnSpc>
              <a:buFont typeface="Arial" panose="020B0604020202020204" pitchFamily="34" charset="0"/>
              <a:buChar char="•"/>
            </a:pPr>
            <a:r>
              <a:rPr lang="es-CL" dirty="0"/>
              <a:t>El día de la semana en que se programa un vuelo</a:t>
            </a:r>
          </a:p>
          <a:p>
            <a:pPr marL="742950" lvl="1" indent="-285750">
              <a:lnSpc>
                <a:spcPct val="150000"/>
              </a:lnSpc>
              <a:buFont typeface="Arial" panose="020B0604020202020204" pitchFamily="34" charset="0"/>
              <a:buChar char="•"/>
            </a:pPr>
            <a:r>
              <a:rPr lang="es-CL" dirty="0"/>
              <a:t>Si el vuelo es en julio o abril</a:t>
            </a:r>
          </a:p>
          <a:p>
            <a:pPr marL="742950" lvl="1" indent="-285750">
              <a:lnSpc>
                <a:spcPct val="150000"/>
              </a:lnSpc>
              <a:buFont typeface="Arial" panose="020B0604020202020204" pitchFamily="34" charset="0"/>
              <a:buChar char="•"/>
            </a:pPr>
            <a:r>
              <a:rPr lang="es-CL" dirty="0"/>
              <a:t>Si la aerolínea es LAN o SKU</a:t>
            </a:r>
          </a:p>
          <a:p>
            <a:pPr marL="285750" indent="-285750">
              <a:lnSpc>
                <a:spcPct val="150000"/>
              </a:lnSpc>
              <a:buFont typeface="Arial" panose="020B0604020202020204" pitchFamily="34" charset="0"/>
              <a:buChar char="•"/>
            </a:pPr>
            <a:r>
              <a:rPr lang="es-CL" dirty="0"/>
              <a:t>Los resultados de la Feature </a:t>
            </a:r>
            <a:r>
              <a:rPr lang="es-CL" dirty="0" err="1"/>
              <a:t>Importance</a:t>
            </a:r>
            <a:r>
              <a:rPr lang="es-CL" dirty="0"/>
              <a:t> son lo esperado según lo visto en el Análisis Exploratorio</a:t>
            </a:r>
          </a:p>
        </p:txBody>
      </p:sp>
      <p:sp>
        <p:nvSpPr>
          <p:cNvPr id="4" name="Marcador de número de diapositiva 3">
            <a:extLst>
              <a:ext uri="{FF2B5EF4-FFF2-40B4-BE49-F238E27FC236}">
                <a16:creationId xmlns:a16="http://schemas.microsoft.com/office/drawing/2014/main" id="{B6312A09-E99E-0B9E-99FB-F78C086EACE0}"/>
              </a:ext>
            </a:extLst>
          </p:cNvPr>
          <p:cNvSpPr>
            <a:spLocks noGrp="1"/>
          </p:cNvSpPr>
          <p:nvPr>
            <p:ph type="sldNum" sz="quarter" idx="12"/>
          </p:nvPr>
        </p:nvSpPr>
        <p:spPr/>
        <p:txBody>
          <a:bodyPr/>
          <a:lstStyle/>
          <a:p>
            <a:fld id="{39F0C612-D641-5E4A-8CAA-DEE0F13F41CB}" type="slidenum">
              <a:rPr lang="es-CL" smtClean="0"/>
              <a:t>11</a:t>
            </a:fld>
            <a:endParaRPr lang="es-CL"/>
          </a:p>
        </p:txBody>
      </p:sp>
    </p:spTree>
    <p:extLst>
      <p:ext uri="{BB962C8B-B14F-4D97-AF65-F5344CB8AC3E}">
        <p14:creationId xmlns:p14="http://schemas.microsoft.com/office/powerpoint/2010/main" val="18307119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4988"/>
            <a:lum/>
          </a:blip>
          <a:srcRect/>
          <a:stretch>
            <a:fillRect/>
          </a:stretch>
        </a:blipFill>
        <a:effectLst/>
      </p:bgPr>
    </p:bg>
    <p:spTree>
      <p:nvGrpSpPr>
        <p:cNvPr id="1" name=""/>
        <p:cNvGrpSpPr/>
        <p:nvPr/>
      </p:nvGrpSpPr>
      <p:grpSpPr>
        <a:xfrm>
          <a:off x="0" y="0"/>
          <a:ext cx="0" cy="0"/>
          <a:chOff x="0" y="0"/>
          <a:chExt cx="0" cy="0"/>
        </a:xfrm>
      </p:grpSpPr>
      <p:sp>
        <p:nvSpPr>
          <p:cNvPr id="8" name="CuadroTexto 7">
            <a:extLst>
              <a:ext uri="{FF2B5EF4-FFF2-40B4-BE49-F238E27FC236}">
                <a16:creationId xmlns:a16="http://schemas.microsoft.com/office/drawing/2014/main" id="{6E4CDEEB-564B-D124-560B-453EE77390A6}"/>
              </a:ext>
            </a:extLst>
          </p:cNvPr>
          <p:cNvSpPr txBox="1"/>
          <p:nvPr/>
        </p:nvSpPr>
        <p:spPr>
          <a:xfrm>
            <a:off x="228599" y="188844"/>
            <a:ext cx="5867401" cy="584775"/>
          </a:xfrm>
          <a:prstGeom prst="rect">
            <a:avLst/>
          </a:prstGeom>
          <a:noFill/>
        </p:spPr>
        <p:txBody>
          <a:bodyPr wrap="square" rtlCol="0">
            <a:spAutoFit/>
          </a:bodyPr>
          <a:lstStyle/>
          <a:p>
            <a:r>
              <a:rPr lang="es-CL" sz="3200" b="1" dirty="0">
                <a:solidFill>
                  <a:srgbClr val="2A0088"/>
                </a:solidFill>
                <a:latin typeface="+mj-lt"/>
              </a:rPr>
              <a:t>Propuestas para el trabajo futuro</a:t>
            </a:r>
          </a:p>
        </p:txBody>
      </p:sp>
      <p:sp>
        <p:nvSpPr>
          <p:cNvPr id="9" name="CuadroTexto 8">
            <a:extLst>
              <a:ext uri="{FF2B5EF4-FFF2-40B4-BE49-F238E27FC236}">
                <a16:creationId xmlns:a16="http://schemas.microsoft.com/office/drawing/2014/main" id="{937D685C-9B11-B228-BFA7-C229ACB8FE49}"/>
              </a:ext>
            </a:extLst>
          </p:cNvPr>
          <p:cNvSpPr txBox="1"/>
          <p:nvPr/>
        </p:nvSpPr>
        <p:spPr>
          <a:xfrm>
            <a:off x="254120" y="1191077"/>
            <a:ext cx="11683760" cy="4619854"/>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s-CL" dirty="0"/>
              <a:t>Si bien los resultados obtenidos son considerablemente positivos, se está prediciendo data del mismo año. Esto quiere decir que a la hora de entrenar los modelos, estos quedan con el conocimiento de cómo fueron las tendencias del año (meses con mayor atrasos, momentos del día con mayor atraso, </a:t>
            </a:r>
            <a:r>
              <a:rPr lang="es-CL" dirty="0" err="1"/>
              <a:t>etc</a:t>
            </a:r>
            <a:r>
              <a:rPr lang="es-CL" dirty="0"/>
              <a:t>). Luego, el modelo predice sobre datos que no ha visto (base de test), pero que si tienen ese mismo comportamiento subyacente (datos del mismo periodo de entrenamiento).</a:t>
            </a:r>
          </a:p>
          <a:p>
            <a:pPr marL="285750" indent="-285750">
              <a:lnSpc>
                <a:spcPct val="150000"/>
              </a:lnSpc>
              <a:buFont typeface="Arial" panose="020B0604020202020204" pitchFamily="34" charset="0"/>
              <a:buChar char="•"/>
            </a:pPr>
            <a:endParaRPr lang="es-CL" dirty="0"/>
          </a:p>
          <a:p>
            <a:pPr marL="285750" indent="-285750">
              <a:lnSpc>
                <a:spcPct val="150000"/>
              </a:lnSpc>
              <a:buFont typeface="Arial" panose="020B0604020202020204" pitchFamily="34" charset="0"/>
              <a:buChar char="•"/>
            </a:pPr>
            <a:r>
              <a:rPr lang="es-CL" dirty="0"/>
              <a:t>Es por esto que se sugiere predecir sobre data de un año completamente nuevo, de tal manera que el modelo no tenga información de las tendencias de dicho año, y así efectivamente validar el buen (o mal) desempeño del modelo.</a:t>
            </a:r>
          </a:p>
          <a:p>
            <a:pPr marL="285750" indent="-285750">
              <a:lnSpc>
                <a:spcPct val="150000"/>
              </a:lnSpc>
              <a:buFont typeface="Arial" panose="020B0604020202020204" pitchFamily="34" charset="0"/>
              <a:buChar char="•"/>
            </a:pPr>
            <a:endParaRPr lang="es-CL" dirty="0"/>
          </a:p>
          <a:p>
            <a:pPr marL="285750" indent="-285750">
              <a:lnSpc>
                <a:spcPct val="150000"/>
              </a:lnSpc>
              <a:buFont typeface="Arial" panose="020B0604020202020204" pitchFamily="34" charset="0"/>
              <a:buChar char="•"/>
            </a:pPr>
            <a:r>
              <a:rPr lang="es-CL" dirty="0"/>
              <a:t>Es decir, se requiere hacer una predicción sobre otro periodo de tiempo para corroborar si el modelo es bueno extrapolando sus resultados o si está </a:t>
            </a:r>
            <a:r>
              <a:rPr lang="es-CL" dirty="0" err="1"/>
              <a:t>sobreajustado</a:t>
            </a:r>
            <a:r>
              <a:rPr lang="es-CL" dirty="0"/>
              <a:t> a la data del 2017.</a:t>
            </a:r>
          </a:p>
        </p:txBody>
      </p:sp>
      <p:sp>
        <p:nvSpPr>
          <p:cNvPr id="4" name="Marcador de número de diapositiva 3">
            <a:extLst>
              <a:ext uri="{FF2B5EF4-FFF2-40B4-BE49-F238E27FC236}">
                <a16:creationId xmlns:a16="http://schemas.microsoft.com/office/drawing/2014/main" id="{B6312A09-E99E-0B9E-99FB-F78C086EACE0}"/>
              </a:ext>
            </a:extLst>
          </p:cNvPr>
          <p:cNvSpPr>
            <a:spLocks noGrp="1"/>
          </p:cNvSpPr>
          <p:nvPr>
            <p:ph type="sldNum" sz="quarter" idx="12"/>
          </p:nvPr>
        </p:nvSpPr>
        <p:spPr/>
        <p:txBody>
          <a:bodyPr/>
          <a:lstStyle/>
          <a:p>
            <a:fld id="{39F0C612-D641-5E4A-8CAA-DEE0F13F41CB}" type="slidenum">
              <a:rPr lang="es-CL" smtClean="0"/>
              <a:t>12</a:t>
            </a:fld>
            <a:endParaRPr lang="es-CL"/>
          </a:p>
        </p:txBody>
      </p:sp>
    </p:spTree>
    <p:extLst>
      <p:ext uri="{BB962C8B-B14F-4D97-AF65-F5344CB8AC3E}">
        <p14:creationId xmlns:p14="http://schemas.microsoft.com/office/powerpoint/2010/main" val="38856513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4988"/>
            <a:lum/>
          </a:blip>
          <a:srcRect/>
          <a:stretch>
            <a:fillRect/>
          </a:stretch>
        </a:blipFill>
        <a:effectLst/>
      </p:bgPr>
    </p:bg>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66B31635-8F23-7001-15B6-9725D9949C88}"/>
              </a:ext>
            </a:extLst>
          </p:cNvPr>
          <p:cNvSpPr/>
          <p:nvPr/>
        </p:nvSpPr>
        <p:spPr>
          <a:xfrm>
            <a:off x="929308" y="725557"/>
            <a:ext cx="10333383" cy="1212574"/>
          </a:xfrm>
          <a:prstGeom prst="rect">
            <a:avLst/>
          </a:prstGeom>
          <a:solidFill>
            <a:srgbClr val="767171">
              <a:alpha val="87059"/>
            </a:srgbClr>
          </a:solidFill>
          <a:ln>
            <a:noFill/>
          </a:ln>
          <a:effectLst>
            <a:softEdge rad="3175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CL" sz="2400" dirty="0" err="1"/>
              <a:t>Challenge</a:t>
            </a:r>
            <a:r>
              <a:rPr lang="es-CL" sz="2400" dirty="0"/>
              <a:t> – </a:t>
            </a:r>
            <a:r>
              <a:rPr lang="es-CL" sz="2400" dirty="0" err="1"/>
              <a:t>Latam</a:t>
            </a:r>
            <a:endParaRPr lang="es-CL" sz="2400" dirty="0"/>
          </a:p>
          <a:p>
            <a:pPr algn="ctr"/>
            <a:r>
              <a:rPr lang="es-CL" sz="2400" dirty="0"/>
              <a:t>José Ignacio Canto Gajardo</a:t>
            </a:r>
          </a:p>
          <a:p>
            <a:pPr algn="ctr"/>
            <a:r>
              <a:rPr lang="es-CL" dirty="0"/>
              <a:t>11-07-2023</a:t>
            </a:r>
          </a:p>
        </p:txBody>
      </p:sp>
    </p:spTree>
    <p:extLst>
      <p:ext uri="{BB962C8B-B14F-4D97-AF65-F5344CB8AC3E}">
        <p14:creationId xmlns:p14="http://schemas.microsoft.com/office/powerpoint/2010/main" val="22968181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4988"/>
            <a:lum/>
          </a:blip>
          <a:srcRect/>
          <a:stretch>
            <a:fillRect/>
          </a:stretch>
        </a:blipFill>
        <a:effectLst/>
      </p:bgPr>
    </p:bg>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66B31635-8F23-7001-15B6-9725D9949C88}"/>
              </a:ext>
            </a:extLst>
          </p:cNvPr>
          <p:cNvSpPr/>
          <p:nvPr/>
        </p:nvSpPr>
        <p:spPr>
          <a:xfrm>
            <a:off x="929308" y="725557"/>
            <a:ext cx="10333383" cy="1212574"/>
          </a:xfrm>
          <a:prstGeom prst="rect">
            <a:avLst/>
          </a:prstGeom>
          <a:solidFill>
            <a:srgbClr val="767171">
              <a:alpha val="87059"/>
            </a:srgbClr>
          </a:solidFill>
          <a:ln>
            <a:noFill/>
          </a:ln>
          <a:effectLst>
            <a:softEdge rad="3175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CL" sz="2400" dirty="0"/>
              <a:t>Anexos</a:t>
            </a:r>
            <a:endParaRPr lang="es-CL" dirty="0"/>
          </a:p>
        </p:txBody>
      </p:sp>
    </p:spTree>
    <p:extLst>
      <p:ext uri="{BB962C8B-B14F-4D97-AF65-F5344CB8AC3E}">
        <p14:creationId xmlns:p14="http://schemas.microsoft.com/office/powerpoint/2010/main" val="35225506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4988"/>
            <a:lum/>
          </a:blip>
          <a:srcRect/>
          <a:stretch>
            <a:fillRect/>
          </a:stretch>
        </a:blipFill>
        <a:effectLst/>
      </p:bgPr>
    </p:bg>
    <p:spTree>
      <p:nvGrpSpPr>
        <p:cNvPr id="1" name=""/>
        <p:cNvGrpSpPr/>
        <p:nvPr/>
      </p:nvGrpSpPr>
      <p:grpSpPr>
        <a:xfrm>
          <a:off x="0" y="0"/>
          <a:ext cx="0" cy="0"/>
          <a:chOff x="0" y="0"/>
          <a:chExt cx="0" cy="0"/>
        </a:xfrm>
      </p:grpSpPr>
      <p:sp>
        <p:nvSpPr>
          <p:cNvPr id="8" name="CuadroTexto 7">
            <a:extLst>
              <a:ext uri="{FF2B5EF4-FFF2-40B4-BE49-F238E27FC236}">
                <a16:creationId xmlns:a16="http://schemas.microsoft.com/office/drawing/2014/main" id="{6E4CDEEB-564B-D124-560B-453EE77390A6}"/>
              </a:ext>
            </a:extLst>
          </p:cNvPr>
          <p:cNvSpPr txBox="1"/>
          <p:nvPr/>
        </p:nvSpPr>
        <p:spPr>
          <a:xfrm>
            <a:off x="228599" y="188844"/>
            <a:ext cx="5867401" cy="584775"/>
          </a:xfrm>
          <a:prstGeom prst="rect">
            <a:avLst/>
          </a:prstGeom>
          <a:noFill/>
        </p:spPr>
        <p:txBody>
          <a:bodyPr wrap="square" rtlCol="0">
            <a:spAutoFit/>
          </a:bodyPr>
          <a:lstStyle/>
          <a:p>
            <a:r>
              <a:rPr lang="es-CL" sz="3200" b="1" dirty="0">
                <a:solidFill>
                  <a:srgbClr val="2A0088"/>
                </a:solidFill>
                <a:latin typeface="+mj-lt"/>
              </a:rPr>
              <a:t>Anexos parte A: distribuciones</a:t>
            </a:r>
          </a:p>
        </p:txBody>
      </p:sp>
      <p:sp>
        <p:nvSpPr>
          <p:cNvPr id="4" name="Marcador de número de diapositiva 3">
            <a:extLst>
              <a:ext uri="{FF2B5EF4-FFF2-40B4-BE49-F238E27FC236}">
                <a16:creationId xmlns:a16="http://schemas.microsoft.com/office/drawing/2014/main" id="{B6312A09-E99E-0B9E-99FB-F78C086EACE0}"/>
              </a:ext>
            </a:extLst>
          </p:cNvPr>
          <p:cNvSpPr>
            <a:spLocks noGrp="1"/>
          </p:cNvSpPr>
          <p:nvPr>
            <p:ph type="sldNum" sz="quarter" idx="12"/>
          </p:nvPr>
        </p:nvSpPr>
        <p:spPr/>
        <p:txBody>
          <a:bodyPr/>
          <a:lstStyle/>
          <a:p>
            <a:fld id="{39F0C612-D641-5E4A-8CAA-DEE0F13F41CB}" type="slidenum">
              <a:rPr lang="es-CL" smtClean="0"/>
              <a:t>15</a:t>
            </a:fld>
            <a:endParaRPr lang="es-CL"/>
          </a:p>
        </p:txBody>
      </p:sp>
      <p:pic>
        <p:nvPicPr>
          <p:cNvPr id="2" name="Imagen 1">
            <a:extLst>
              <a:ext uri="{FF2B5EF4-FFF2-40B4-BE49-F238E27FC236}">
                <a16:creationId xmlns:a16="http://schemas.microsoft.com/office/drawing/2014/main" id="{F18B24CF-F672-0E50-088E-6CD626911086}"/>
              </a:ext>
            </a:extLst>
          </p:cNvPr>
          <p:cNvPicPr>
            <a:picLocks noChangeAspect="1"/>
          </p:cNvPicPr>
          <p:nvPr/>
        </p:nvPicPr>
        <p:blipFill>
          <a:blip r:embed="rId3"/>
          <a:stretch>
            <a:fillRect/>
          </a:stretch>
        </p:blipFill>
        <p:spPr>
          <a:xfrm>
            <a:off x="481522" y="1880558"/>
            <a:ext cx="4617417" cy="3351482"/>
          </a:xfrm>
          <a:prstGeom prst="rect">
            <a:avLst/>
          </a:prstGeom>
        </p:spPr>
      </p:pic>
      <p:sp>
        <p:nvSpPr>
          <p:cNvPr id="3" name="CuadroTexto 2">
            <a:extLst>
              <a:ext uri="{FF2B5EF4-FFF2-40B4-BE49-F238E27FC236}">
                <a16:creationId xmlns:a16="http://schemas.microsoft.com/office/drawing/2014/main" id="{133BA6AE-9BBB-D81F-1AEA-07D7F3CEBCA2}"/>
              </a:ext>
            </a:extLst>
          </p:cNvPr>
          <p:cNvSpPr txBox="1"/>
          <p:nvPr/>
        </p:nvSpPr>
        <p:spPr>
          <a:xfrm>
            <a:off x="1700660" y="5232040"/>
            <a:ext cx="2923278" cy="338554"/>
          </a:xfrm>
          <a:prstGeom prst="rect">
            <a:avLst/>
          </a:prstGeom>
          <a:noFill/>
        </p:spPr>
        <p:txBody>
          <a:bodyPr wrap="square" rtlCol="0">
            <a:spAutoFit/>
          </a:bodyPr>
          <a:lstStyle/>
          <a:p>
            <a:pPr algn="ctr"/>
            <a:r>
              <a:rPr lang="es-CL" sz="1600" i="1" dirty="0"/>
              <a:t>Gráfico A1: Histograma Ori-I</a:t>
            </a:r>
          </a:p>
        </p:txBody>
      </p:sp>
      <p:cxnSp>
        <p:nvCxnSpPr>
          <p:cNvPr id="6" name="Conector recto 5">
            <a:extLst>
              <a:ext uri="{FF2B5EF4-FFF2-40B4-BE49-F238E27FC236}">
                <a16:creationId xmlns:a16="http://schemas.microsoft.com/office/drawing/2014/main" id="{57993D35-F4C9-83EA-9341-1DED32430602}"/>
              </a:ext>
            </a:extLst>
          </p:cNvPr>
          <p:cNvCxnSpPr/>
          <p:nvPr/>
        </p:nvCxnSpPr>
        <p:spPr>
          <a:xfrm flipV="1">
            <a:off x="6029864" y="1104181"/>
            <a:ext cx="0" cy="5434731"/>
          </a:xfrm>
          <a:prstGeom prst="line">
            <a:avLst/>
          </a:prstGeom>
          <a:ln>
            <a:solidFill>
              <a:srgbClr val="2A0088"/>
            </a:solidFill>
            <a:prstDash val="sysDot"/>
          </a:ln>
        </p:spPr>
        <p:style>
          <a:lnRef idx="1">
            <a:schemeClr val="accent1"/>
          </a:lnRef>
          <a:fillRef idx="0">
            <a:schemeClr val="accent1"/>
          </a:fillRef>
          <a:effectRef idx="0">
            <a:schemeClr val="accent1"/>
          </a:effectRef>
          <a:fontRef idx="minor">
            <a:schemeClr val="tx1"/>
          </a:fontRef>
        </p:style>
      </p:cxnSp>
      <p:pic>
        <p:nvPicPr>
          <p:cNvPr id="10" name="Imagen 9">
            <a:extLst>
              <a:ext uri="{FF2B5EF4-FFF2-40B4-BE49-F238E27FC236}">
                <a16:creationId xmlns:a16="http://schemas.microsoft.com/office/drawing/2014/main" id="{C7164CD4-51ED-52E0-45BB-C58F7142C5C4}"/>
              </a:ext>
            </a:extLst>
          </p:cNvPr>
          <p:cNvPicPr>
            <a:picLocks noChangeAspect="1"/>
          </p:cNvPicPr>
          <p:nvPr/>
        </p:nvPicPr>
        <p:blipFill>
          <a:blip r:embed="rId4"/>
          <a:stretch>
            <a:fillRect/>
          </a:stretch>
        </p:blipFill>
        <p:spPr>
          <a:xfrm>
            <a:off x="6504865" y="1630707"/>
            <a:ext cx="4863903" cy="3851184"/>
          </a:xfrm>
          <a:prstGeom prst="rect">
            <a:avLst/>
          </a:prstGeom>
        </p:spPr>
      </p:pic>
      <p:sp>
        <p:nvSpPr>
          <p:cNvPr id="11" name="CuadroTexto 10">
            <a:extLst>
              <a:ext uri="{FF2B5EF4-FFF2-40B4-BE49-F238E27FC236}">
                <a16:creationId xmlns:a16="http://schemas.microsoft.com/office/drawing/2014/main" id="{F72A2DE2-0067-C39E-B2C7-CA40BE2BD130}"/>
              </a:ext>
            </a:extLst>
          </p:cNvPr>
          <p:cNvSpPr txBox="1"/>
          <p:nvPr/>
        </p:nvSpPr>
        <p:spPr>
          <a:xfrm>
            <a:off x="7475177" y="5570594"/>
            <a:ext cx="2923278" cy="338554"/>
          </a:xfrm>
          <a:prstGeom prst="rect">
            <a:avLst/>
          </a:prstGeom>
          <a:noFill/>
        </p:spPr>
        <p:txBody>
          <a:bodyPr wrap="square" rtlCol="0">
            <a:spAutoFit/>
          </a:bodyPr>
          <a:lstStyle/>
          <a:p>
            <a:pPr algn="ctr"/>
            <a:r>
              <a:rPr lang="es-CL" sz="1600" i="1" dirty="0"/>
              <a:t>Gráfico A2: Histograma Des-I</a:t>
            </a:r>
          </a:p>
        </p:txBody>
      </p:sp>
    </p:spTree>
    <p:extLst>
      <p:ext uri="{BB962C8B-B14F-4D97-AF65-F5344CB8AC3E}">
        <p14:creationId xmlns:p14="http://schemas.microsoft.com/office/powerpoint/2010/main" val="34072467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4988"/>
            <a:lum/>
          </a:blip>
          <a:srcRect/>
          <a:stretch>
            <a:fillRect/>
          </a:stretch>
        </a:blipFill>
        <a:effectLst/>
      </p:bgPr>
    </p:bg>
    <p:spTree>
      <p:nvGrpSpPr>
        <p:cNvPr id="1" name=""/>
        <p:cNvGrpSpPr/>
        <p:nvPr/>
      </p:nvGrpSpPr>
      <p:grpSpPr>
        <a:xfrm>
          <a:off x="0" y="0"/>
          <a:ext cx="0" cy="0"/>
          <a:chOff x="0" y="0"/>
          <a:chExt cx="0" cy="0"/>
        </a:xfrm>
      </p:grpSpPr>
      <p:sp>
        <p:nvSpPr>
          <p:cNvPr id="8" name="CuadroTexto 7">
            <a:extLst>
              <a:ext uri="{FF2B5EF4-FFF2-40B4-BE49-F238E27FC236}">
                <a16:creationId xmlns:a16="http://schemas.microsoft.com/office/drawing/2014/main" id="{6E4CDEEB-564B-D124-560B-453EE77390A6}"/>
              </a:ext>
            </a:extLst>
          </p:cNvPr>
          <p:cNvSpPr txBox="1"/>
          <p:nvPr/>
        </p:nvSpPr>
        <p:spPr>
          <a:xfrm>
            <a:off x="228599" y="188844"/>
            <a:ext cx="5867401" cy="584775"/>
          </a:xfrm>
          <a:prstGeom prst="rect">
            <a:avLst/>
          </a:prstGeom>
          <a:noFill/>
        </p:spPr>
        <p:txBody>
          <a:bodyPr wrap="square" rtlCol="0">
            <a:spAutoFit/>
          </a:bodyPr>
          <a:lstStyle/>
          <a:p>
            <a:r>
              <a:rPr lang="es-CL" sz="3200" b="1" dirty="0">
                <a:solidFill>
                  <a:srgbClr val="2A0088"/>
                </a:solidFill>
                <a:latin typeface="+mj-lt"/>
              </a:rPr>
              <a:t>Anexos parte A: distribuciones</a:t>
            </a:r>
          </a:p>
        </p:txBody>
      </p:sp>
      <p:sp>
        <p:nvSpPr>
          <p:cNvPr id="4" name="Marcador de número de diapositiva 3">
            <a:extLst>
              <a:ext uri="{FF2B5EF4-FFF2-40B4-BE49-F238E27FC236}">
                <a16:creationId xmlns:a16="http://schemas.microsoft.com/office/drawing/2014/main" id="{B6312A09-E99E-0B9E-99FB-F78C086EACE0}"/>
              </a:ext>
            </a:extLst>
          </p:cNvPr>
          <p:cNvSpPr>
            <a:spLocks noGrp="1"/>
          </p:cNvSpPr>
          <p:nvPr>
            <p:ph type="sldNum" sz="quarter" idx="12"/>
          </p:nvPr>
        </p:nvSpPr>
        <p:spPr/>
        <p:txBody>
          <a:bodyPr/>
          <a:lstStyle/>
          <a:p>
            <a:fld id="{39F0C612-D641-5E4A-8CAA-DEE0F13F41CB}" type="slidenum">
              <a:rPr lang="es-CL" smtClean="0"/>
              <a:t>16</a:t>
            </a:fld>
            <a:endParaRPr lang="es-CL" dirty="0"/>
          </a:p>
        </p:txBody>
      </p:sp>
      <p:pic>
        <p:nvPicPr>
          <p:cNvPr id="2" name="Imagen 1">
            <a:extLst>
              <a:ext uri="{FF2B5EF4-FFF2-40B4-BE49-F238E27FC236}">
                <a16:creationId xmlns:a16="http://schemas.microsoft.com/office/drawing/2014/main" id="{F18B24CF-F672-0E50-088E-6CD626911086}"/>
              </a:ext>
            </a:extLst>
          </p:cNvPr>
          <p:cNvPicPr>
            <a:picLocks noChangeAspect="1"/>
          </p:cNvPicPr>
          <p:nvPr/>
        </p:nvPicPr>
        <p:blipFill>
          <a:blip r:embed="rId3"/>
          <a:srcRect/>
          <a:stretch/>
        </p:blipFill>
        <p:spPr>
          <a:xfrm>
            <a:off x="636609" y="1880558"/>
            <a:ext cx="4307243" cy="3351482"/>
          </a:xfrm>
          <a:prstGeom prst="rect">
            <a:avLst/>
          </a:prstGeom>
        </p:spPr>
      </p:pic>
      <p:sp>
        <p:nvSpPr>
          <p:cNvPr id="3" name="CuadroTexto 2">
            <a:extLst>
              <a:ext uri="{FF2B5EF4-FFF2-40B4-BE49-F238E27FC236}">
                <a16:creationId xmlns:a16="http://schemas.microsoft.com/office/drawing/2014/main" id="{133BA6AE-9BBB-D81F-1AEA-07D7F3CEBCA2}"/>
              </a:ext>
            </a:extLst>
          </p:cNvPr>
          <p:cNvSpPr txBox="1"/>
          <p:nvPr/>
        </p:nvSpPr>
        <p:spPr>
          <a:xfrm>
            <a:off x="1700660" y="5232040"/>
            <a:ext cx="2923278" cy="338554"/>
          </a:xfrm>
          <a:prstGeom prst="rect">
            <a:avLst/>
          </a:prstGeom>
          <a:noFill/>
        </p:spPr>
        <p:txBody>
          <a:bodyPr wrap="square" rtlCol="0">
            <a:spAutoFit/>
          </a:bodyPr>
          <a:lstStyle/>
          <a:p>
            <a:pPr algn="ctr"/>
            <a:r>
              <a:rPr lang="es-CL" sz="1600" i="1" dirty="0"/>
              <a:t>Gráfico A3: Histograma </a:t>
            </a:r>
            <a:r>
              <a:rPr lang="es-CL" sz="1600" i="1" dirty="0" err="1"/>
              <a:t>Emp</a:t>
            </a:r>
            <a:r>
              <a:rPr lang="es-CL" sz="1600" i="1" dirty="0"/>
              <a:t>-I</a:t>
            </a:r>
          </a:p>
        </p:txBody>
      </p:sp>
      <p:cxnSp>
        <p:nvCxnSpPr>
          <p:cNvPr id="6" name="Conector recto 5">
            <a:extLst>
              <a:ext uri="{FF2B5EF4-FFF2-40B4-BE49-F238E27FC236}">
                <a16:creationId xmlns:a16="http://schemas.microsoft.com/office/drawing/2014/main" id="{57993D35-F4C9-83EA-9341-1DED32430602}"/>
              </a:ext>
            </a:extLst>
          </p:cNvPr>
          <p:cNvCxnSpPr/>
          <p:nvPr/>
        </p:nvCxnSpPr>
        <p:spPr>
          <a:xfrm flipV="1">
            <a:off x="6029864" y="1104181"/>
            <a:ext cx="0" cy="5434731"/>
          </a:xfrm>
          <a:prstGeom prst="line">
            <a:avLst/>
          </a:prstGeom>
          <a:ln>
            <a:solidFill>
              <a:srgbClr val="2A0088"/>
            </a:solidFill>
            <a:prstDash val="sysDot"/>
          </a:ln>
        </p:spPr>
        <p:style>
          <a:lnRef idx="1">
            <a:schemeClr val="accent1"/>
          </a:lnRef>
          <a:fillRef idx="0">
            <a:schemeClr val="accent1"/>
          </a:fillRef>
          <a:effectRef idx="0">
            <a:schemeClr val="accent1"/>
          </a:effectRef>
          <a:fontRef idx="minor">
            <a:schemeClr val="tx1"/>
          </a:fontRef>
        </p:style>
      </p:cxnSp>
      <p:pic>
        <p:nvPicPr>
          <p:cNvPr id="10" name="Imagen 9">
            <a:extLst>
              <a:ext uri="{FF2B5EF4-FFF2-40B4-BE49-F238E27FC236}">
                <a16:creationId xmlns:a16="http://schemas.microsoft.com/office/drawing/2014/main" id="{C7164CD4-51ED-52E0-45BB-C58F7142C5C4}"/>
              </a:ext>
            </a:extLst>
          </p:cNvPr>
          <p:cNvPicPr>
            <a:picLocks noChangeAspect="1"/>
          </p:cNvPicPr>
          <p:nvPr/>
        </p:nvPicPr>
        <p:blipFill>
          <a:blip r:embed="rId4"/>
          <a:srcRect/>
          <a:stretch/>
        </p:blipFill>
        <p:spPr>
          <a:xfrm>
            <a:off x="6504865" y="1791104"/>
            <a:ext cx="4863903" cy="3530390"/>
          </a:xfrm>
          <a:prstGeom prst="rect">
            <a:avLst/>
          </a:prstGeom>
        </p:spPr>
      </p:pic>
      <p:sp>
        <p:nvSpPr>
          <p:cNvPr id="11" name="CuadroTexto 10">
            <a:extLst>
              <a:ext uri="{FF2B5EF4-FFF2-40B4-BE49-F238E27FC236}">
                <a16:creationId xmlns:a16="http://schemas.microsoft.com/office/drawing/2014/main" id="{F72A2DE2-0067-C39E-B2C7-CA40BE2BD130}"/>
              </a:ext>
            </a:extLst>
          </p:cNvPr>
          <p:cNvSpPr txBox="1"/>
          <p:nvPr/>
        </p:nvSpPr>
        <p:spPr>
          <a:xfrm>
            <a:off x="7475177" y="5570594"/>
            <a:ext cx="2923278" cy="338554"/>
          </a:xfrm>
          <a:prstGeom prst="rect">
            <a:avLst/>
          </a:prstGeom>
          <a:noFill/>
        </p:spPr>
        <p:txBody>
          <a:bodyPr wrap="square" rtlCol="0">
            <a:spAutoFit/>
          </a:bodyPr>
          <a:lstStyle/>
          <a:p>
            <a:pPr algn="ctr"/>
            <a:r>
              <a:rPr lang="es-CL" sz="1600" i="1" dirty="0"/>
              <a:t>Gráfico A4: Histograma Ori-O</a:t>
            </a:r>
          </a:p>
        </p:txBody>
      </p:sp>
    </p:spTree>
    <p:extLst>
      <p:ext uri="{BB962C8B-B14F-4D97-AF65-F5344CB8AC3E}">
        <p14:creationId xmlns:p14="http://schemas.microsoft.com/office/powerpoint/2010/main" val="24692223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4988"/>
            <a:lum/>
          </a:blip>
          <a:srcRect/>
          <a:stretch>
            <a:fillRect/>
          </a:stretch>
        </a:blipFill>
        <a:effectLst/>
      </p:bgPr>
    </p:bg>
    <p:spTree>
      <p:nvGrpSpPr>
        <p:cNvPr id="1" name=""/>
        <p:cNvGrpSpPr/>
        <p:nvPr/>
      </p:nvGrpSpPr>
      <p:grpSpPr>
        <a:xfrm>
          <a:off x="0" y="0"/>
          <a:ext cx="0" cy="0"/>
          <a:chOff x="0" y="0"/>
          <a:chExt cx="0" cy="0"/>
        </a:xfrm>
      </p:grpSpPr>
      <p:sp>
        <p:nvSpPr>
          <p:cNvPr id="8" name="CuadroTexto 7">
            <a:extLst>
              <a:ext uri="{FF2B5EF4-FFF2-40B4-BE49-F238E27FC236}">
                <a16:creationId xmlns:a16="http://schemas.microsoft.com/office/drawing/2014/main" id="{6E4CDEEB-564B-D124-560B-453EE77390A6}"/>
              </a:ext>
            </a:extLst>
          </p:cNvPr>
          <p:cNvSpPr txBox="1"/>
          <p:nvPr/>
        </p:nvSpPr>
        <p:spPr>
          <a:xfrm>
            <a:off x="228599" y="188844"/>
            <a:ext cx="5867401" cy="584775"/>
          </a:xfrm>
          <a:prstGeom prst="rect">
            <a:avLst/>
          </a:prstGeom>
          <a:noFill/>
        </p:spPr>
        <p:txBody>
          <a:bodyPr wrap="square" rtlCol="0">
            <a:spAutoFit/>
          </a:bodyPr>
          <a:lstStyle/>
          <a:p>
            <a:r>
              <a:rPr lang="es-CL" sz="3200" b="1" dirty="0">
                <a:solidFill>
                  <a:srgbClr val="2A0088"/>
                </a:solidFill>
                <a:latin typeface="+mj-lt"/>
              </a:rPr>
              <a:t>Anexos parte A: distribuciones</a:t>
            </a:r>
          </a:p>
        </p:txBody>
      </p:sp>
      <p:sp>
        <p:nvSpPr>
          <p:cNvPr id="4" name="Marcador de número de diapositiva 3">
            <a:extLst>
              <a:ext uri="{FF2B5EF4-FFF2-40B4-BE49-F238E27FC236}">
                <a16:creationId xmlns:a16="http://schemas.microsoft.com/office/drawing/2014/main" id="{B6312A09-E99E-0B9E-99FB-F78C086EACE0}"/>
              </a:ext>
            </a:extLst>
          </p:cNvPr>
          <p:cNvSpPr>
            <a:spLocks noGrp="1"/>
          </p:cNvSpPr>
          <p:nvPr>
            <p:ph type="sldNum" sz="quarter" idx="12"/>
          </p:nvPr>
        </p:nvSpPr>
        <p:spPr/>
        <p:txBody>
          <a:bodyPr/>
          <a:lstStyle/>
          <a:p>
            <a:fld id="{39F0C612-D641-5E4A-8CAA-DEE0F13F41CB}" type="slidenum">
              <a:rPr lang="es-CL" smtClean="0"/>
              <a:t>17</a:t>
            </a:fld>
            <a:endParaRPr lang="es-CL" dirty="0"/>
          </a:p>
        </p:txBody>
      </p:sp>
      <p:pic>
        <p:nvPicPr>
          <p:cNvPr id="2" name="Imagen 1">
            <a:extLst>
              <a:ext uri="{FF2B5EF4-FFF2-40B4-BE49-F238E27FC236}">
                <a16:creationId xmlns:a16="http://schemas.microsoft.com/office/drawing/2014/main" id="{F18B24CF-F672-0E50-088E-6CD626911086}"/>
              </a:ext>
            </a:extLst>
          </p:cNvPr>
          <p:cNvPicPr>
            <a:picLocks noChangeAspect="1"/>
          </p:cNvPicPr>
          <p:nvPr/>
        </p:nvPicPr>
        <p:blipFill>
          <a:blip r:embed="rId3"/>
          <a:srcRect/>
          <a:stretch/>
        </p:blipFill>
        <p:spPr>
          <a:xfrm>
            <a:off x="673832" y="1880558"/>
            <a:ext cx="4232797" cy="3351482"/>
          </a:xfrm>
          <a:prstGeom prst="rect">
            <a:avLst/>
          </a:prstGeom>
        </p:spPr>
      </p:pic>
      <p:sp>
        <p:nvSpPr>
          <p:cNvPr id="3" name="CuadroTexto 2">
            <a:extLst>
              <a:ext uri="{FF2B5EF4-FFF2-40B4-BE49-F238E27FC236}">
                <a16:creationId xmlns:a16="http://schemas.microsoft.com/office/drawing/2014/main" id="{133BA6AE-9BBB-D81F-1AEA-07D7F3CEBCA2}"/>
              </a:ext>
            </a:extLst>
          </p:cNvPr>
          <p:cNvSpPr txBox="1"/>
          <p:nvPr/>
        </p:nvSpPr>
        <p:spPr>
          <a:xfrm>
            <a:off x="1700660" y="5232040"/>
            <a:ext cx="2923278" cy="338554"/>
          </a:xfrm>
          <a:prstGeom prst="rect">
            <a:avLst/>
          </a:prstGeom>
          <a:noFill/>
        </p:spPr>
        <p:txBody>
          <a:bodyPr wrap="square" rtlCol="0">
            <a:spAutoFit/>
          </a:bodyPr>
          <a:lstStyle/>
          <a:p>
            <a:pPr algn="ctr"/>
            <a:r>
              <a:rPr lang="es-CL" sz="1600" i="1" dirty="0"/>
              <a:t>Gráfico A5: Histograma Des-O</a:t>
            </a:r>
          </a:p>
        </p:txBody>
      </p:sp>
      <p:cxnSp>
        <p:nvCxnSpPr>
          <p:cNvPr id="6" name="Conector recto 5">
            <a:extLst>
              <a:ext uri="{FF2B5EF4-FFF2-40B4-BE49-F238E27FC236}">
                <a16:creationId xmlns:a16="http://schemas.microsoft.com/office/drawing/2014/main" id="{57993D35-F4C9-83EA-9341-1DED32430602}"/>
              </a:ext>
            </a:extLst>
          </p:cNvPr>
          <p:cNvCxnSpPr/>
          <p:nvPr/>
        </p:nvCxnSpPr>
        <p:spPr>
          <a:xfrm flipV="1">
            <a:off x="6029864" y="1104181"/>
            <a:ext cx="0" cy="5434731"/>
          </a:xfrm>
          <a:prstGeom prst="line">
            <a:avLst/>
          </a:prstGeom>
          <a:ln>
            <a:solidFill>
              <a:srgbClr val="2A0088"/>
            </a:solidFill>
            <a:prstDash val="sysDot"/>
          </a:ln>
        </p:spPr>
        <p:style>
          <a:lnRef idx="1">
            <a:schemeClr val="accent1"/>
          </a:lnRef>
          <a:fillRef idx="0">
            <a:schemeClr val="accent1"/>
          </a:fillRef>
          <a:effectRef idx="0">
            <a:schemeClr val="accent1"/>
          </a:effectRef>
          <a:fontRef idx="minor">
            <a:schemeClr val="tx1"/>
          </a:fontRef>
        </p:style>
      </p:cxnSp>
      <p:pic>
        <p:nvPicPr>
          <p:cNvPr id="10" name="Imagen 9">
            <a:extLst>
              <a:ext uri="{FF2B5EF4-FFF2-40B4-BE49-F238E27FC236}">
                <a16:creationId xmlns:a16="http://schemas.microsoft.com/office/drawing/2014/main" id="{C7164CD4-51ED-52E0-45BB-C58F7142C5C4}"/>
              </a:ext>
            </a:extLst>
          </p:cNvPr>
          <p:cNvPicPr>
            <a:picLocks noChangeAspect="1"/>
          </p:cNvPicPr>
          <p:nvPr/>
        </p:nvPicPr>
        <p:blipFill>
          <a:blip r:embed="rId4"/>
          <a:srcRect/>
          <a:stretch/>
        </p:blipFill>
        <p:spPr>
          <a:xfrm>
            <a:off x="6668230" y="1791104"/>
            <a:ext cx="4537172" cy="3530390"/>
          </a:xfrm>
          <a:prstGeom prst="rect">
            <a:avLst/>
          </a:prstGeom>
        </p:spPr>
      </p:pic>
      <p:sp>
        <p:nvSpPr>
          <p:cNvPr id="11" name="CuadroTexto 10">
            <a:extLst>
              <a:ext uri="{FF2B5EF4-FFF2-40B4-BE49-F238E27FC236}">
                <a16:creationId xmlns:a16="http://schemas.microsoft.com/office/drawing/2014/main" id="{F72A2DE2-0067-C39E-B2C7-CA40BE2BD130}"/>
              </a:ext>
            </a:extLst>
          </p:cNvPr>
          <p:cNvSpPr txBox="1"/>
          <p:nvPr/>
        </p:nvSpPr>
        <p:spPr>
          <a:xfrm>
            <a:off x="7475177" y="5570594"/>
            <a:ext cx="2923278" cy="338554"/>
          </a:xfrm>
          <a:prstGeom prst="rect">
            <a:avLst/>
          </a:prstGeom>
          <a:noFill/>
        </p:spPr>
        <p:txBody>
          <a:bodyPr wrap="square" rtlCol="0">
            <a:spAutoFit/>
          </a:bodyPr>
          <a:lstStyle/>
          <a:p>
            <a:pPr algn="ctr"/>
            <a:r>
              <a:rPr lang="es-CL" sz="1600" i="1" dirty="0"/>
              <a:t>Gráfico A6: Histograma </a:t>
            </a:r>
            <a:r>
              <a:rPr lang="es-CL" sz="1600" i="1" dirty="0" err="1"/>
              <a:t>Emp</a:t>
            </a:r>
            <a:r>
              <a:rPr lang="es-CL" sz="1600" i="1" dirty="0"/>
              <a:t>-O</a:t>
            </a:r>
          </a:p>
        </p:txBody>
      </p:sp>
    </p:spTree>
    <p:extLst>
      <p:ext uri="{BB962C8B-B14F-4D97-AF65-F5344CB8AC3E}">
        <p14:creationId xmlns:p14="http://schemas.microsoft.com/office/powerpoint/2010/main" val="29802673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4988"/>
            <a:lum/>
          </a:blip>
          <a:srcRect/>
          <a:stretch>
            <a:fillRect/>
          </a:stretch>
        </a:blipFill>
        <a:effectLst/>
      </p:bgPr>
    </p:bg>
    <p:spTree>
      <p:nvGrpSpPr>
        <p:cNvPr id="1" name=""/>
        <p:cNvGrpSpPr/>
        <p:nvPr/>
      </p:nvGrpSpPr>
      <p:grpSpPr>
        <a:xfrm>
          <a:off x="0" y="0"/>
          <a:ext cx="0" cy="0"/>
          <a:chOff x="0" y="0"/>
          <a:chExt cx="0" cy="0"/>
        </a:xfrm>
      </p:grpSpPr>
      <p:sp>
        <p:nvSpPr>
          <p:cNvPr id="8" name="CuadroTexto 7">
            <a:extLst>
              <a:ext uri="{FF2B5EF4-FFF2-40B4-BE49-F238E27FC236}">
                <a16:creationId xmlns:a16="http://schemas.microsoft.com/office/drawing/2014/main" id="{6E4CDEEB-564B-D124-560B-453EE77390A6}"/>
              </a:ext>
            </a:extLst>
          </p:cNvPr>
          <p:cNvSpPr txBox="1"/>
          <p:nvPr/>
        </p:nvSpPr>
        <p:spPr>
          <a:xfrm>
            <a:off x="228599" y="188844"/>
            <a:ext cx="5867401" cy="584775"/>
          </a:xfrm>
          <a:prstGeom prst="rect">
            <a:avLst/>
          </a:prstGeom>
          <a:noFill/>
        </p:spPr>
        <p:txBody>
          <a:bodyPr wrap="square" rtlCol="0">
            <a:spAutoFit/>
          </a:bodyPr>
          <a:lstStyle/>
          <a:p>
            <a:r>
              <a:rPr lang="es-CL" sz="3200" b="1" dirty="0">
                <a:solidFill>
                  <a:srgbClr val="2A0088"/>
                </a:solidFill>
                <a:latin typeface="+mj-lt"/>
              </a:rPr>
              <a:t>Anexos parte A: distribuciones</a:t>
            </a:r>
          </a:p>
        </p:txBody>
      </p:sp>
      <p:sp>
        <p:nvSpPr>
          <p:cNvPr id="4" name="Marcador de número de diapositiva 3">
            <a:extLst>
              <a:ext uri="{FF2B5EF4-FFF2-40B4-BE49-F238E27FC236}">
                <a16:creationId xmlns:a16="http://schemas.microsoft.com/office/drawing/2014/main" id="{B6312A09-E99E-0B9E-99FB-F78C086EACE0}"/>
              </a:ext>
            </a:extLst>
          </p:cNvPr>
          <p:cNvSpPr>
            <a:spLocks noGrp="1"/>
          </p:cNvSpPr>
          <p:nvPr>
            <p:ph type="sldNum" sz="quarter" idx="12"/>
          </p:nvPr>
        </p:nvSpPr>
        <p:spPr/>
        <p:txBody>
          <a:bodyPr/>
          <a:lstStyle/>
          <a:p>
            <a:fld id="{39F0C612-D641-5E4A-8CAA-DEE0F13F41CB}" type="slidenum">
              <a:rPr lang="es-CL" smtClean="0"/>
              <a:t>18</a:t>
            </a:fld>
            <a:endParaRPr lang="es-CL" dirty="0"/>
          </a:p>
        </p:txBody>
      </p:sp>
      <p:pic>
        <p:nvPicPr>
          <p:cNvPr id="2" name="Imagen 1">
            <a:extLst>
              <a:ext uri="{FF2B5EF4-FFF2-40B4-BE49-F238E27FC236}">
                <a16:creationId xmlns:a16="http://schemas.microsoft.com/office/drawing/2014/main" id="{F18B24CF-F672-0E50-088E-6CD626911086}"/>
              </a:ext>
            </a:extLst>
          </p:cNvPr>
          <p:cNvPicPr>
            <a:picLocks noChangeAspect="1"/>
          </p:cNvPicPr>
          <p:nvPr/>
        </p:nvPicPr>
        <p:blipFill>
          <a:blip r:embed="rId3"/>
          <a:srcRect/>
          <a:stretch/>
        </p:blipFill>
        <p:spPr>
          <a:xfrm>
            <a:off x="673832" y="1924126"/>
            <a:ext cx="4232797" cy="3264346"/>
          </a:xfrm>
          <a:prstGeom prst="rect">
            <a:avLst/>
          </a:prstGeom>
        </p:spPr>
      </p:pic>
      <p:sp>
        <p:nvSpPr>
          <p:cNvPr id="3" name="CuadroTexto 2">
            <a:extLst>
              <a:ext uri="{FF2B5EF4-FFF2-40B4-BE49-F238E27FC236}">
                <a16:creationId xmlns:a16="http://schemas.microsoft.com/office/drawing/2014/main" id="{133BA6AE-9BBB-D81F-1AEA-07D7F3CEBCA2}"/>
              </a:ext>
            </a:extLst>
          </p:cNvPr>
          <p:cNvSpPr txBox="1"/>
          <p:nvPr/>
        </p:nvSpPr>
        <p:spPr>
          <a:xfrm>
            <a:off x="1700660" y="5232040"/>
            <a:ext cx="2923278" cy="338554"/>
          </a:xfrm>
          <a:prstGeom prst="rect">
            <a:avLst/>
          </a:prstGeom>
          <a:noFill/>
        </p:spPr>
        <p:txBody>
          <a:bodyPr wrap="square" rtlCol="0">
            <a:spAutoFit/>
          </a:bodyPr>
          <a:lstStyle/>
          <a:p>
            <a:pPr algn="ctr"/>
            <a:r>
              <a:rPr lang="es-CL" sz="1600" i="1" dirty="0"/>
              <a:t>Gráfico A7: Histograma MES</a:t>
            </a:r>
          </a:p>
        </p:txBody>
      </p:sp>
      <p:cxnSp>
        <p:nvCxnSpPr>
          <p:cNvPr id="6" name="Conector recto 5">
            <a:extLst>
              <a:ext uri="{FF2B5EF4-FFF2-40B4-BE49-F238E27FC236}">
                <a16:creationId xmlns:a16="http://schemas.microsoft.com/office/drawing/2014/main" id="{57993D35-F4C9-83EA-9341-1DED32430602}"/>
              </a:ext>
            </a:extLst>
          </p:cNvPr>
          <p:cNvCxnSpPr/>
          <p:nvPr/>
        </p:nvCxnSpPr>
        <p:spPr>
          <a:xfrm flipV="1">
            <a:off x="6029864" y="1104181"/>
            <a:ext cx="0" cy="5434731"/>
          </a:xfrm>
          <a:prstGeom prst="line">
            <a:avLst/>
          </a:prstGeom>
          <a:ln>
            <a:solidFill>
              <a:srgbClr val="2A0088"/>
            </a:solidFill>
            <a:prstDash val="sysDot"/>
          </a:ln>
        </p:spPr>
        <p:style>
          <a:lnRef idx="1">
            <a:schemeClr val="accent1"/>
          </a:lnRef>
          <a:fillRef idx="0">
            <a:schemeClr val="accent1"/>
          </a:fillRef>
          <a:effectRef idx="0">
            <a:schemeClr val="accent1"/>
          </a:effectRef>
          <a:fontRef idx="minor">
            <a:schemeClr val="tx1"/>
          </a:fontRef>
        </p:style>
      </p:cxnSp>
      <p:pic>
        <p:nvPicPr>
          <p:cNvPr id="5" name="Imagen 4">
            <a:extLst>
              <a:ext uri="{FF2B5EF4-FFF2-40B4-BE49-F238E27FC236}">
                <a16:creationId xmlns:a16="http://schemas.microsoft.com/office/drawing/2014/main" id="{F7125857-B6EE-0E00-EC08-E4915DB76EB5}"/>
              </a:ext>
            </a:extLst>
          </p:cNvPr>
          <p:cNvPicPr>
            <a:picLocks noChangeAspect="1"/>
          </p:cNvPicPr>
          <p:nvPr/>
        </p:nvPicPr>
        <p:blipFill>
          <a:blip r:embed="rId4"/>
          <a:srcRect/>
          <a:stretch/>
        </p:blipFill>
        <p:spPr>
          <a:xfrm>
            <a:off x="7153100" y="1924126"/>
            <a:ext cx="4025359" cy="3264346"/>
          </a:xfrm>
          <a:prstGeom prst="rect">
            <a:avLst/>
          </a:prstGeom>
        </p:spPr>
      </p:pic>
      <p:sp>
        <p:nvSpPr>
          <p:cNvPr id="7" name="CuadroTexto 6">
            <a:extLst>
              <a:ext uri="{FF2B5EF4-FFF2-40B4-BE49-F238E27FC236}">
                <a16:creationId xmlns:a16="http://schemas.microsoft.com/office/drawing/2014/main" id="{EC055316-33DA-84D4-410A-E0E0A458B1B0}"/>
              </a:ext>
            </a:extLst>
          </p:cNvPr>
          <p:cNvSpPr txBox="1"/>
          <p:nvPr/>
        </p:nvSpPr>
        <p:spPr>
          <a:xfrm>
            <a:off x="8076209" y="5232040"/>
            <a:ext cx="2923278" cy="584775"/>
          </a:xfrm>
          <a:prstGeom prst="rect">
            <a:avLst/>
          </a:prstGeom>
          <a:noFill/>
        </p:spPr>
        <p:txBody>
          <a:bodyPr wrap="square" rtlCol="0">
            <a:spAutoFit/>
          </a:bodyPr>
          <a:lstStyle/>
          <a:p>
            <a:pPr algn="ctr"/>
            <a:r>
              <a:rPr lang="es-CL" sz="1600" i="1" dirty="0"/>
              <a:t>Gráfico A8: Serie de tiempo de vuelos</a:t>
            </a:r>
          </a:p>
        </p:txBody>
      </p:sp>
    </p:spTree>
    <p:extLst>
      <p:ext uri="{BB962C8B-B14F-4D97-AF65-F5344CB8AC3E}">
        <p14:creationId xmlns:p14="http://schemas.microsoft.com/office/powerpoint/2010/main" val="13370449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4988"/>
            <a:lum/>
          </a:blip>
          <a:srcRect/>
          <a:stretch>
            <a:fillRect/>
          </a:stretch>
        </a:blipFill>
        <a:effectLst/>
      </p:bgPr>
    </p:bg>
    <p:spTree>
      <p:nvGrpSpPr>
        <p:cNvPr id="1" name=""/>
        <p:cNvGrpSpPr/>
        <p:nvPr/>
      </p:nvGrpSpPr>
      <p:grpSpPr>
        <a:xfrm>
          <a:off x="0" y="0"/>
          <a:ext cx="0" cy="0"/>
          <a:chOff x="0" y="0"/>
          <a:chExt cx="0" cy="0"/>
        </a:xfrm>
      </p:grpSpPr>
      <p:sp>
        <p:nvSpPr>
          <p:cNvPr id="8" name="CuadroTexto 7">
            <a:extLst>
              <a:ext uri="{FF2B5EF4-FFF2-40B4-BE49-F238E27FC236}">
                <a16:creationId xmlns:a16="http://schemas.microsoft.com/office/drawing/2014/main" id="{6E4CDEEB-564B-D124-560B-453EE77390A6}"/>
              </a:ext>
            </a:extLst>
          </p:cNvPr>
          <p:cNvSpPr txBox="1"/>
          <p:nvPr/>
        </p:nvSpPr>
        <p:spPr>
          <a:xfrm>
            <a:off x="228600" y="188844"/>
            <a:ext cx="4770782" cy="584775"/>
          </a:xfrm>
          <a:prstGeom prst="rect">
            <a:avLst/>
          </a:prstGeom>
          <a:noFill/>
        </p:spPr>
        <p:txBody>
          <a:bodyPr wrap="square" rtlCol="0">
            <a:spAutoFit/>
          </a:bodyPr>
          <a:lstStyle/>
          <a:p>
            <a:r>
              <a:rPr lang="es-CL" sz="3200" b="1" dirty="0">
                <a:solidFill>
                  <a:srgbClr val="2A0088"/>
                </a:solidFill>
                <a:latin typeface="+mj-lt"/>
              </a:rPr>
              <a:t>Identificación del problema</a:t>
            </a:r>
          </a:p>
        </p:txBody>
      </p:sp>
      <p:sp>
        <p:nvSpPr>
          <p:cNvPr id="9" name="CuadroTexto 8">
            <a:extLst>
              <a:ext uri="{FF2B5EF4-FFF2-40B4-BE49-F238E27FC236}">
                <a16:creationId xmlns:a16="http://schemas.microsoft.com/office/drawing/2014/main" id="{937D685C-9B11-B228-BFA7-C229ACB8FE49}"/>
              </a:ext>
            </a:extLst>
          </p:cNvPr>
          <p:cNvSpPr txBox="1"/>
          <p:nvPr/>
        </p:nvSpPr>
        <p:spPr>
          <a:xfrm>
            <a:off x="487017" y="1391478"/>
            <a:ext cx="10873409" cy="4619854"/>
          </a:xfrm>
          <a:prstGeom prst="rect">
            <a:avLst/>
          </a:prstGeom>
          <a:noFill/>
        </p:spPr>
        <p:txBody>
          <a:bodyPr wrap="square" rtlCol="0">
            <a:spAutoFit/>
          </a:bodyPr>
          <a:lstStyle/>
          <a:p>
            <a:pPr>
              <a:lnSpc>
                <a:spcPct val="150000"/>
              </a:lnSpc>
            </a:pPr>
            <a:r>
              <a:rPr lang="es-CL" dirty="0"/>
              <a:t>Desde el negocio se levantó la necesidad de crear un modelo que entregue la probabilidad de que un vuelo se atrase.</a:t>
            </a:r>
          </a:p>
          <a:p>
            <a:pPr>
              <a:lnSpc>
                <a:spcPct val="150000"/>
              </a:lnSpc>
            </a:pPr>
            <a:endParaRPr lang="es-CL" dirty="0"/>
          </a:p>
          <a:p>
            <a:pPr>
              <a:lnSpc>
                <a:spcPct val="150000"/>
              </a:lnSpc>
            </a:pPr>
            <a:r>
              <a:rPr lang="es-CL" dirty="0"/>
              <a:t>Para esto se utilizó la data de vuelos del 2017.</a:t>
            </a:r>
          </a:p>
          <a:p>
            <a:pPr>
              <a:lnSpc>
                <a:spcPct val="150000"/>
              </a:lnSpc>
            </a:pPr>
            <a:endParaRPr lang="es-CL" dirty="0"/>
          </a:p>
          <a:p>
            <a:pPr>
              <a:lnSpc>
                <a:spcPct val="150000"/>
              </a:lnSpc>
            </a:pPr>
            <a:r>
              <a:rPr lang="es-CL" dirty="0"/>
              <a:t>La estructura del trabajo fue la siguiente:</a:t>
            </a:r>
          </a:p>
          <a:p>
            <a:pPr marL="285750" indent="-285750">
              <a:lnSpc>
                <a:spcPct val="150000"/>
              </a:lnSpc>
              <a:buFont typeface="Arial" panose="020B0604020202020204" pitchFamily="34" charset="0"/>
              <a:buChar char="•"/>
            </a:pPr>
            <a:r>
              <a:rPr lang="es-CL" dirty="0"/>
              <a:t>Análisis Exploratorio</a:t>
            </a:r>
          </a:p>
          <a:p>
            <a:pPr marL="285750" indent="-285750">
              <a:lnSpc>
                <a:spcPct val="150000"/>
              </a:lnSpc>
              <a:buFont typeface="Arial" panose="020B0604020202020204" pitchFamily="34" charset="0"/>
              <a:buChar char="•"/>
            </a:pPr>
            <a:r>
              <a:rPr lang="es-CL" dirty="0"/>
              <a:t>Preprocesamiento</a:t>
            </a:r>
          </a:p>
          <a:p>
            <a:pPr marL="285750" indent="-285750">
              <a:lnSpc>
                <a:spcPct val="150000"/>
              </a:lnSpc>
              <a:buFont typeface="Arial" panose="020B0604020202020204" pitchFamily="34" charset="0"/>
              <a:buChar char="•"/>
            </a:pPr>
            <a:r>
              <a:rPr lang="es-CL" dirty="0"/>
              <a:t>Entrenamiento</a:t>
            </a:r>
          </a:p>
          <a:p>
            <a:pPr marL="285750" indent="-285750">
              <a:lnSpc>
                <a:spcPct val="150000"/>
              </a:lnSpc>
              <a:buFont typeface="Arial" panose="020B0604020202020204" pitchFamily="34" charset="0"/>
              <a:buChar char="•"/>
            </a:pPr>
            <a:r>
              <a:rPr lang="es-CL" dirty="0"/>
              <a:t>Evaluación</a:t>
            </a:r>
          </a:p>
          <a:p>
            <a:pPr marL="285750" indent="-285750">
              <a:lnSpc>
                <a:spcPct val="150000"/>
              </a:lnSpc>
              <a:buFont typeface="Arial" panose="020B0604020202020204" pitchFamily="34" charset="0"/>
              <a:buChar char="•"/>
            </a:pPr>
            <a:r>
              <a:rPr lang="es-CL" dirty="0"/>
              <a:t>Feature </a:t>
            </a:r>
            <a:r>
              <a:rPr lang="es-CL" dirty="0" err="1"/>
              <a:t>Importance</a:t>
            </a:r>
            <a:endParaRPr lang="es-CL" dirty="0"/>
          </a:p>
        </p:txBody>
      </p:sp>
      <p:sp>
        <p:nvSpPr>
          <p:cNvPr id="10" name="Marcador de número de diapositiva 9">
            <a:extLst>
              <a:ext uri="{FF2B5EF4-FFF2-40B4-BE49-F238E27FC236}">
                <a16:creationId xmlns:a16="http://schemas.microsoft.com/office/drawing/2014/main" id="{94A246B5-2122-2F55-47F3-8382304F7169}"/>
              </a:ext>
            </a:extLst>
          </p:cNvPr>
          <p:cNvSpPr>
            <a:spLocks noGrp="1"/>
          </p:cNvSpPr>
          <p:nvPr>
            <p:ph type="sldNum" sz="quarter" idx="12"/>
          </p:nvPr>
        </p:nvSpPr>
        <p:spPr/>
        <p:txBody>
          <a:bodyPr/>
          <a:lstStyle/>
          <a:p>
            <a:fld id="{39F0C612-D641-5E4A-8CAA-DEE0F13F41CB}" type="slidenum">
              <a:rPr lang="es-CL" smtClean="0"/>
              <a:t>1</a:t>
            </a:fld>
            <a:endParaRPr lang="es-CL"/>
          </a:p>
        </p:txBody>
      </p:sp>
    </p:spTree>
    <p:extLst>
      <p:ext uri="{BB962C8B-B14F-4D97-AF65-F5344CB8AC3E}">
        <p14:creationId xmlns:p14="http://schemas.microsoft.com/office/powerpoint/2010/main" val="29861680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4988"/>
            <a:lum/>
          </a:blip>
          <a:srcRect/>
          <a:stretch>
            <a:fillRect/>
          </a:stretch>
        </a:blipFill>
        <a:effectLst/>
      </p:bgPr>
    </p:bg>
    <p:spTree>
      <p:nvGrpSpPr>
        <p:cNvPr id="1" name=""/>
        <p:cNvGrpSpPr/>
        <p:nvPr/>
      </p:nvGrpSpPr>
      <p:grpSpPr>
        <a:xfrm>
          <a:off x="0" y="0"/>
          <a:ext cx="0" cy="0"/>
          <a:chOff x="0" y="0"/>
          <a:chExt cx="0" cy="0"/>
        </a:xfrm>
      </p:grpSpPr>
      <p:sp>
        <p:nvSpPr>
          <p:cNvPr id="8" name="CuadroTexto 7">
            <a:extLst>
              <a:ext uri="{FF2B5EF4-FFF2-40B4-BE49-F238E27FC236}">
                <a16:creationId xmlns:a16="http://schemas.microsoft.com/office/drawing/2014/main" id="{6E4CDEEB-564B-D124-560B-453EE77390A6}"/>
              </a:ext>
            </a:extLst>
          </p:cNvPr>
          <p:cNvSpPr txBox="1"/>
          <p:nvPr/>
        </p:nvSpPr>
        <p:spPr>
          <a:xfrm>
            <a:off x="228599" y="188844"/>
            <a:ext cx="5867401" cy="584775"/>
          </a:xfrm>
          <a:prstGeom prst="rect">
            <a:avLst/>
          </a:prstGeom>
          <a:noFill/>
        </p:spPr>
        <p:txBody>
          <a:bodyPr wrap="square" rtlCol="0">
            <a:spAutoFit/>
          </a:bodyPr>
          <a:lstStyle/>
          <a:p>
            <a:r>
              <a:rPr lang="es-CL" sz="3200" b="1" dirty="0">
                <a:solidFill>
                  <a:srgbClr val="2A0088"/>
                </a:solidFill>
                <a:latin typeface="+mj-lt"/>
              </a:rPr>
              <a:t>Anexos parte A: distribuciones</a:t>
            </a:r>
          </a:p>
        </p:txBody>
      </p:sp>
      <p:sp>
        <p:nvSpPr>
          <p:cNvPr id="4" name="Marcador de número de diapositiva 3">
            <a:extLst>
              <a:ext uri="{FF2B5EF4-FFF2-40B4-BE49-F238E27FC236}">
                <a16:creationId xmlns:a16="http://schemas.microsoft.com/office/drawing/2014/main" id="{B6312A09-E99E-0B9E-99FB-F78C086EACE0}"/>
              </a:ext>
            </a:extLst>
          </p:cNvPr>
          <p:cNvSpPr>
            <a:spLocks noGrp="1"/>
          </p:cNvSpPr>
          <p:nvPr>
            <p:ph type="sldNum" sz="quarter" idx="12"/>
          </p:nvPr>
        </p:nvSpPr>
        <p:spPr/>
        <p:txBody>
          <a:bodyPr/>
          <a:lstStyle/>
          <a:p>
            <a:fld id="{39F0C612-D641-5E4A-8CAA-DEE0F13F41CB}" type="slidenum">
              <a:rPr lang="es-CL" smtClean="0"/>
              <a:t>19</a:t>
            </a:fld>
            <a:endParaRPr lang="es-CL" dirty="0"/>
          </a:p>
        </p:txBody>
      </p:sp>
      <p:pic>
        <p:nvPicPr>
          <p:cNvPr id="5" name="Imagen 4">
            <a:extLst>
              <a:ext uri="{FF2B5EF4-FFF2-40B4-BE49-F238E27FC236}">
                <a16:creationId xmlns:a16="http://schemas.microsoft.com/office/drawing/2014/main" id="{7D967440-C705-E491-FDED-3754DC1D0C4C}"/>
              </a:ext>
            </a:extLst>
          </p:cNvPr>
          <p:cNvPicPr>
            <a:picLocks noChangeAspect="1"/>
          </p:cNvPicPr>
          <p:nvPr/>
        </p:nvPicPr>
        <p:blipFill>
          <a:blip r:embed="rId3"/>
          <a:srcRect/>
          <a:stretch/>
        </p:blipFill>
        <p:spPr>
          <a:xfrm>
            <a:off x="754054" y="1835525"/>
            <a:ext cx="4555031" cy="3512854"/>
          </a:xfrm>
          <a:prstGeom prst="rect">
            <a:avLst/>
          </a:prstGeom>
        </p:spPr>
      </p:pic>
      <p:sp>
        <p:nvSpPr>
          <p:cNvPr id="7" name="CuadroTexto 6">
            <a:extLst>
              <a:ext uri="{FF2B5EF4-FFF2-40B4-BE49-F238E27FC236}">
                <a16:creationId xmlns:a16="http://schemas.microsoft.com/office/drawing/2014/main" id="{25AB58AA-4844-DBFD-129B-E97CCA2999CE}"/>
              </a:ext>
            </a:extLst>
          </p:cNvPr>
          <p:cNvSpPr txBox="1"/>
          <p:nvPr/>
        </p:nvSpPr>
        <p:spPr>
          <a:xfrm>
            <a:off x="1256483" y="5348379"/>
            <a:ext cx="3550171" cy="338554"/>
          </a:xfrm>
          <a:prstGeom prst="rect">
            <a:avLst/>
          </a:prstGeom>
          <a:noFill/>
        </p:spPr>
        <p:txBody>
          <a:bodyPr wrap="square" rtlCol="0">
            <a:spAutoFit/>
          </a:bodyPr>
          <a:lstStyle/>
          <a:p>
            <a:pPr algn="ctr"/>
            <a:r>
              <a:rPr lang="es-CL" sz="1600" i="1" dirty="0"/>
              <a:t>Gráfico A9: Histograma DIA</a:t>
            </a:r>
          </a:p>
        </p:txBody>
      </p:sp>
      <p:cxnSp>
        <p:nvCxnSpPr>
          <p:cNvPr id="9" name="Conector recto 8">
            <a:extLst>
              <a:ext uri="{FF2B5EF4-FFF2-40B4-BE49-F238E27FC236}">
                <a16:creationId xmlns:a16="http://schemas.microsoft.com/office/drawing/2014/main" id="{66530F93-07F3-5C30-9CA5-623D0A66B6D4}"/>
              </a:ext>
            </a:extLst>
          </p:cNvPr>
          <p:cNvCxnSpPr/>
          <p:nvPr/>
        </p:nvCxnSpPr>
        <p:spPr>
          <a:xfrm flipV="1">
            <a:off x="6029864" y="1104181"/>
            <a:ext cx="0" cy="5434731"/>
          </a:xfrm>
          <a:prstGeom prst="line">
            <a:avLst/>
          </a:prstGeom>
          <a:ln>
            <a:solidFill>
              <a:srgbClr val="2A0088"/>
            </a:solidFill>
            <a:prstDash val="sysDot"/>
          </a:ln>
        </p:spPr>
        <p:style>
          <a:lnRef idx="1">
            <a:schemeClr val="accent1"/>
          </a:lnRef>
          <a:fillRef idx="0">
            <a:schemeClr val="accent1"/>
          </a:fillRef>
          <a:effectRef idx="0">
            <a:schemeClr val="accent1"/>
          </a:effectRef>
          <a:fontRef idx="minor">
            <a:schemeClr val="tx1"/>
          </a:fontRef>
        </p:style>
      </p:cxnSp>
      <p:pic>
        <p:nvPicPr>
          <p:cNvPr id="12" name="Imagen 11">
            <a:extLst>
              <a:ext uri="{FF2B5EF4-FFF2-40B4-BE49-F238E27FC236}">
                <a16:creationId xmlns:a16="http://schemas.microsoft.com/office/drawing/2014/main" id="{F81B9998-E542-59FF-50BA-AEC117397EB3}"/>
              </a:ext>
            </a:extLst>
          </p:cNvPr>
          <p:cNvPicPr>
            <a:picLocks noChangeAspect="1"/>
          </p:cNvPicPr>
          <p:nvPr/>
        </p:nvPicPr>
        <p:blipFill>
          <a:blip r:embed="rId4"/>
          <a:srcRect/>
          <a:stretch/>
        </p:blipFill>
        <p:spPr>
          <a:xfrm>
            <a:off x="6668899" y="1938852"/>
            <a:ext cx="4555031" cy="3306200"/>
          </a:xfrm>
          <a:prstGeom prst="rect">
            <a:avLst/>
          </a:prstGeom>
        </p:spPr>
      </p:pic>
      <p:sp>
        <p:nvSpPr>
          <p:cNvPr id="13" name="CuadroTexto 12">
            <a:extLst>
              <a:ext uri="{FF2B5EF4-FFF2-40B4-BE49-F238E27FC236}">
                <a16:creationId xmlns:a16="http://schemas.microsoft.com/office/drawing/2014/main" id="{6857A740-8FCF-DA2F-AFCD-1290930D8B68}"/>
              </a:ext>
            </a:extLst>
          </p:cNvPr>
          <p:cNvSpPr txBox="1"/>
          <p:nvPr/>
        </p:nvSpPr>
        <p:spPr>
          <a:xfrm>
            <a:off x="7171328" y="5348379"/>
            <a:ext cx="3550171" cy="338554"/>
          </a:xfrm>
          <a:prstGeom prst="rect">
            <a:avLst/>
          </a:prstGeom>
          <a:noFill/>
        </p:spPr>
        <p:txBody>
          <a:bodyPr wrap="square" rtlCol="0">
            <a:spAutoFit/>
          </a:bodyPr>
          <a:lstStyle/>
          <a:p>
            <a:pPr algn="ctr"/>
            <a:r>
              <a:rPr lang="es-CL" sz="1600" i="1" dirty="0"/>
              <a:t>Gráfico A10: Histograma tipo de vuelo</a:t>
            </a:r>
          </a:p>
        </p:txBody>
      </p:sp>
    </p:spTree>
    <p:extLst>
      <p:ext uri="{BB962C8B-B14F-4D97-AF65-F5344CB8AC3E}">
        <p14:creationId xmlns:p14="http://schemas.microsoft.com/office/powerpoint/2010/main" val="16098949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4988"/>
            <a:lum/>
          </a:blip>
          <a:srcRect/>
          <a:stretch>
            <a:fillRect/>
          </a:stretch>
        </a:blipFill>
        <a:effectLst/>
      </p:bgPr>
    </p:bg>
    <p:spTree>
      <p:nvGrpSpPr>
        <p:cNvPr id="1" name=""/>
        <p:cNvGrpSpPr/>
        <p:nvPr/>
      </p:nvGrpSpPr>
      <p:grpSpPr>
        <a:xfrm>
          <a:off x="0" y="0"/>
          <a:ext cx="0" cy="0"/>
          <a:chOff x="0" y="0"/>
          <a:chExt cx="0" cy="0"/>
        </a:xfrm>
      </p:grpSpPr>
      <p:sp>
        <p:nvSpPr>
          <p:cNvPr id="8" name="CuadroTexto 7">
            <a:extLst>
              <a:ext uri="{FF2B5EF4-FFF2-40B4-BE49-F238E27FC236}">
                <a16:creationId xmlns:a16="http://schemas.microsoft.com/office/drawing/2014/main" id="{6E4CDEEB-564B-D124-560B-453EE77390A6}"/>
              </a:ext>
            </a:extLst>
          </p:cNvPr>
          <p:cNvSpPr txBox="1"/>
          <p:nvPr/>
        </p:nvSpPr>
        <p:spPr>
          <a:xfrm>
            <a:off x="228599" y="188844"/>
            <a:ext cx="5867401" cy="584775"/>
          </a:xfrm>
          <a:prstGeom prst="rect">
            <a:avLst/>
          </a:prstGeom>
          <a:noFill/>
        </p:spPr>
        <p:txBody>
          <a:bodyPr wrap="square" rtlCol="0">
            <a:spAutoFit/>
          </a:bodyPr>
          <a:lstStyle/>
          <a:p>
            <a:r>
              <a:rPr lang="es-CL" sz="3200" b="1" dirty="0">
                <a:solidFill>
                  <a:srgbClr val="2A0088"/>
                </a:solidFill>
                <a:latin typeface="+mj-lt"/>
              </a:rPr>
              <a:t>Anexos parte A: distribuciones</a:t>
            </a:r>
          </a:p>
        </p:txBody>
      </p:sp>
      <p:sp>
        <p:nvSpPr>
          <p:cNvPr id="4" name="Marcador de número de diapositiva 3">
            <a:extLst>
              <a:ext uri="{FF2B5EF4-FFF2-40B4-BE49-F238E27FC236}">
                <a16:creationId xmlns:a16="http://schemas.microsoft.com/office/drawing/2014/main" id="{B6312A09-E99E-0B9E-99FB-F78C086EACE0}"/>
              </a:ext>
            </a:extLst>
          </p:cNvPr>
          <p:cNvSpPr>
            <a:spLocks noGrp="1"/>
          </p:cNvSpPr>
          <p:nvPr>
            <p:ph type="sldNum" sz="quarter" idx="12"/>
          </p:nvPr>
        </p:nvSpPr>
        <p:spPr/>
        <p:txBody>
          <a:bodyPr/>
          <a:lstStyle/>
          <a:p>
            <a:fld id="{39F0C612-D641-5E4A-8CAA-DEE0F13F41CB}" type="slidenum">
              <a:rPr lang="es-CL" smtClean="0"/>
              <a:t>20</a:t>
            </a:fld>
            <a:endParaRPr lang="es-CL" dirty="0"/>
          </a:p>
        </p:txBody>
      </p:sp>
      <p:pic>
        <p:nvPicPr>
          <p:cNvPr id="2" name="Imagen 1">
            <a:extLst>
              <a:ext uri="{FF2B5EF4-FFF2-40B4-BE49-F238E27FC236}">
                <a16:creationId xmlns:a16="http://schemas.microsoft.com/office/drawing/2014/main" id="{F18B24CF-F672-0E50-088E-6CD626911086}"/>
              </a:ext>
            </a:extLst>
          </p:cNvPr>
          <p:cNvPicPr>
            <a:picLocks noChangeAspect="1"/>
          </p:cNvPicPr>
          <p:nvPr/>
        </p:nvPicPr>
        <p:blipFill>
          <a:blip r:embed="rId3"/>
          <a:srcRect/>
          <a:stretch/>
        </p:blipFill>
        <p:spPr>
          <a:xfrm>
            <a:off x="789823" y="1924126"/>
            <a:ext cx="4000814" cy="3264346"/>
          </a:xfrm>
          <a:prstGeom prst="rect">
            <a:avLst/>
          </a:prstGeom>
        </p:spPr>
      </p:pic>
      <p:sp>
        <p:nvSpPr>
          <p:cNvPr id="3" name="CuadroTexto 2">
            <a:extLst>
              <a:ext uri="{FF2B5EF4-FFF2-40B4-BE49-F238E27FC236}">
                <a16:creationId xmlns:a16="http://schemas.microsoft.com/office/drawing/2014/main" id="{133BA6AE-9BBB-D81F-1AEA-07D7F3CEBCA2}"/>
              </a:ext>
            </a:extLst>
          </p:cNvPr>
          <p:cNvSpPr txBox="1"/>
          <p:nvPr/>
        </p:nvSpPr>
        <p:spPr>
          <a:xfrm>
            <a:off x="1700660" y="5232040"/>
            <a:ext cx="2923278" cy="830997"/>
          </a:xfrm>
          <a:prstGeom prst="rect">
            <a:avLst/>
          </a:prstGeom>
          <a:noFill/>
        </p:spPr>
        <p:txBody>
          <a:bodyPr wrap="square" rtlCol="0">
            <a:spAutoFit/>
          </a:bodyPr>
          <a:lstStyle/>
          <a:p>
            <a:pPr algn="ctr"/>
            <a:r>
              <a:rPr lang="es-CL" sz="1600" i="1" dirty="0"/>
              <a:t>Gráfico A11: Cantidad de vuelos promedio por día de la semana durante el año 2017</a:t>
            </a:r>
          </a:p>
        </p:txBody>
      </p:sp>
      <p:cxnSp>
        <p:nvCxnSpPr>
          <p:cNvPr id="6" name="Conector recto 5">
            <a:extLst>
              <a:ext uri="{FF2B5EF4-FFF2-40B4-BE49-F238E27FC236}">
                <a16:creationId xmlns:a16="http://schemas.microsoft.com/office/drawing/2014/main" id="{57993D35-F4C9-83EA-9341-1DED32430602}"/>
              </a:ext>
            </a:extLst>
          </p:cNvPr>
          <p:cNvCxnSpPr/>
          <p:nvPr/>
        </p:nvCxnSpPr>
        <p:spPr>
          <a:xfrm flipV="1">
            <a:off x="6029864" y="1104181"/>
            <a:ext cx="0" cy="5434731"/>
          </a:xfrm>
          <a:prstGeom prst="line">
            <a:avLst/>
          </a:prstGeom>
          <a:ln>
            <a:solidFill>
              <a:srgbClr val="2A0088"/>
            </a:solidFill>
            <a:prstDash val="sysDot"/>
          </a:ln>
        </p:spPr>
        <p:style>
          <a:lnRef idx="1">
            <a:schemeClr val="accent1"/>
          </a:lnRef>
          <a:fillRef idx="0">
            <a:schemeClr val="accent1"/>
          </a:fillRef>
          <a:effectRef idx="0">
            <a:schemeClr val="accent1"/>
          </a:effectRef>
          <a:fontRef idx="minor">
            <a:schemeClr val="tx1"/>
          </a:fontRef>
        </p:style>
      </p:cxnSp>
      <p:pic>
        <p:nvPicPr>
          <p:cNvPr id="5" name="Imagen 4">
            <a:extLst>
              <a:ext uri="{FF2B5EF4-FFF2-40B4-BE49-F238E27FC236}">
                <a16:creationId xmlns:a16="http://schemas.microsoft.com/office/drawing/2014/main" id="{40B49F0C-F023-EFCD-604B-45A7FA102841}"/>
              </a:ext>
            </a:extLst>
          </p:cNvPr>
          <p:cNvPicPr>
            <a:picLocks noChangeAspect="1"/>
          </p:cNvPicPr>
          <p:nvPr/>
        </p:nvPicPr>
        <p:blipFill>
          <a:blip r:embed="rId4"/>
          <a:srcRect/>
          <a:stretch/>
        </p:blipFill>
        <p:spPr>
          <a:xfrm>
            <a:off x="6882335" y="1893306"/>
            <a:ext cx="4312722" cy="3499081"/>
          </a:xfrm>
          <a:prstGeom prst="rect">
            <a:avLst/>
          </a:prstGeom>
        </p:spPr>
      </p:pic>
      <p:sp>
        <p:nvSpPr>
          <p:cNvPr id="7" name="CuadroTexto 6">
            <a:extLst>
              <a:ext uri="{FF2B5EF4-FFF2-40B4-BE49-F238E27FC236}">
                <a16:creationId xmlns:a16="http://schemas.microsoft.com/office/drawing/2014/main" id="{6A7A20C1-9B23-958D-69A2-1BFB411C6093}"/>
              </a:ext>
            </a:extLst>
          </p:cNvPr>
          <p:cNvSpPr txBox="1"/>
          <p:nvPr/>
        </p:nvSpPr>
        <p:spPr>
          <a:xfrm>
            <a:off x="7577057" y="5657142"/>
            <a:ext cx="2923278" cy="584775"/>
          </a:xfrm>
          <a:prstGeom prst="rect">
            <a:avLst/>
          </a:prstGeom>
          <a:noFill/>
        </p:spPr>
        <p:txBody>
          <a:bodyPr wrap="square" rtlCol="0">
            <a:spAutoFit/>
          </a:bodyPr>
          <a:lstStyle/>
          <a:p>
            <a:pPr algn="ctr"/>
            <a:r>
              <a:rPr lang="es-CL" sz="1600" i="1" dirty="0"/>
              <a:t>Gráfico A12: Histograma Día de la semana</a:t>
            </a:r>
          </a:p>
        </p:txBody>
      </p:sp>
    </p:spTree>
    <p:extLst>
      <p:ext uri="{BB962C8B-B14F-4D97-AF65-F5344CB8AC3E}">
        <p14:creationId xmlns:p14="http://schemas.microsoft.com/office/powerpoint/2010/main" val="39671613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4988"/>
            <a:lum/>
          </a:blip>
          <a:srcRect/>
          <a:stretch>
            <a:fillRect/>
          </a:stretch>
        </a:blipFill>
        <a:effectLst/>
      </p:bgPr>
    </p:bg>
    <p:spTree>
      <p:nvGrpSpPr>
        <p:cNvPr id="1" name=""/>
        <p:cNvGrpSpPr/>
        <p:nvPr/>
      </p:nvGrpSpPr>
      <p:grpSpPr>
        <a:xfrm>
          <a:off x="0" y="0"/>
          <a:ext cx="0" cy="0"/>
          <a:chOff x="0" y="0"/>
          <a:chExt cx="0" cy="0"/>
        </a:xfrm>
      </p:grpSpPr>
      <p:sp>
        <p:nvSpPr>
          <p:cNvPr id="8" name="CuadroTexto 7">
            <a:extLst>
              <a:ext uri="{FF2B5EF4-FFF2-40B4-BE49-F238E27FC236}">
                <a16:creationId xmlns:a16="http://schemas.microsoft.com/office/drawing/2014/main" id="{6E4CDEEB-564B-D124-560B-453EE77390A6}"/>
              </a:ext>
            </a:extLst>
          </p:cNvPr>
          <p:cNvSpPr txBox="1"/>
          <p:nvPr/>
        </p:nvSpPr>
        <p:spPr>
          <a:xfrm>
            <a:off x="228599" y="188844"/>
            <a:ext cx="5867401" cy="584775"/>
          </a:xfrm>
          <a:prstGeom prst="rect">
            <a:avLst/>
          </a:prstGeom>
          <a:noFill/>
        </p:spPr>
        <p:txBody>
          <a:bodyPr wrap="square" rtlCol="0">
            <a:spAutoFit/>
          </a:bodyPr>
          <a:lstStyle/>
          <a:p>
            <a:r>
              <a:rPr lang="es-CL" sz="3200" b="1" dirty="0">
                <a:solidFill>
                  <a:srgbClr val="2A0088"/>
                </a:solidFill>
                <a:latin typeface="+mj-lt"/>
              </a:rPr>
              <a:t>Anexos parte A: distribuciones</a:t>
            </a:r>
          </a:p>
        </p:txBody>
      </p:sp>
      <p:sp>
        <p:nvSpPr>
          <p:cNvPr id="4" name="Marcador de número de diapositiva 3">
            <a:extLst>
              <a:ext uri="{FF2B5EF4-FFF2-40B4-BE49-F238E27FC236}">
                <a16:creationId xmlns:a16="http://schemas.microsoft.com/office/drawing/2014/main" id="{B6312A09-E99E-0B9E-99FB-F78C086EACE0}"/>
              </a:ext>
            </a:extLst>
          </p:cNvPr>
          <p:cNvSpPr>
            <a:spLocks noGrp="1"/>
          </p:cNvSpPr>
          <p:nvPr>
            <p:ph type="sldNum" sz="quarter" idx="12"/>
          </p:nvPr>
        </p:nvSpPr>
        <p:spPr/>
        <p:txBody>
          <a:bodyPr/>
          <a:lstStyle/>
          <a:p>
            <a:fld id="{39F0C612-D641-5E4A-8CAA-DEE0F13F41CB}" type="slidenum">
              <a:rPr lang="es-CL" smtClean="0"/>
              <a:t>21</a:t>
            </a:fld>
            <a:endParaRPr lang="es-CL" dirty="0"/>
          </a:p>
        </p:txBody>
      </p:sp>
      <p:pic>
        <p:nvPicPr>
          <p:cNvPr id="2" name="Imagen 1">
            <a:extLst>
              <a:ext uri="{FF2B5EF4-FFF2-40B4-BE49-F238E27FC236}">
                <a16:creationId xmlns:a16="http://schemas.microsoft.com/office/drawing/2014/main" id="{F18B24CF-F672-0E50-088E-6CD626911086}"/>
              </a:ext>
            </a:extLst>
          </p:cNvPr>
          <p:cNvPicPr>
            <a:picLocks noChangeAspect="1"/>
          </p:cNvPicPr>
          <p:nvPr/>
        </p:nvPicPr>
        <p:blipFill>
          <a:blip r:embed="rId3"/>
          <a:srcRect/>
          <a:stretch/>
        </p:blipFill>
        <p:spPr>
          <a:xfrm>
            <a:off x="789823" y="2010262"/>
            <a:ext cx="4000814" cy="3092074"/>
          </a:xfrm>
          <a:prstGeom prst="rect">
            <a:avLst/>
          </a:prstGeom>
        </p:spPr>
      </p:pic>
      <p:sp>
        <p:nvSpPr>
          <p:cNvPr id="3" name="CuadroTexto 2">
            <a:extLst>
              <a:ext uri="{FF2B5EF4-FFF2-40B4-BE49-F238E27FC236}">
                <a16:creationId xmlns:a16="http://schemas.microsoft.com/office/drawing/2014/main" id="{133BA6AE-9BBB-D81F-1AEA-07D7F3CEBCA2}"/>
              </a:ext>
            </a:extLst>
          </p:cNvPr>
          <p:cNvSpPr txBox="1"/>
          <p:nvPr/>
        </p:nvSpPr>
        <p:spPr>
          <a:xfrm>
            <a:off x="1700660" y="5232040"/>
            <a:ext cx="2923278" cy="584775"/>
          </a:xfrm>
          <a:prstGeom prst="rect">
            <a:avLst/>
          </a:prstGeom>
          <a:noFill/>
        </p:spPr>
        <p:txBody>
          <a:bodyPr wrap="square" rtlCol="0">
            <a:spAutoFit/>
          </a:bodyPr>
          <a:lstStyle/>
          <a:p>
            <a:pPr algn="ctr"/>
            <a:r>
              <a:rPr lang="es-CL" sz="1600" i="1" dirty="0"/>
              <a:t>Gráfico A13: Histograma hora del día</a:t>
            </a:r>
          </a:p>
        </p:txBody>
      </p:sp>
      <p:cxnSp>
        <p:nvCxnSpPr>
          <p:cNvPr id="6" name="Conector recto 5">
            <a:extLst>
              <a:ext uri="{FF2B5EF4-FFF2-40B4-BE49-F238E27FC236}">
                <a16:creationId xmlns:a16="http://schemas.microsoft.com/office/drawing/2014/main" id="{57993D35-F4C9-83EA-9341-1DED32430602}"/>
              </a:ext>
            </a:extLst>
          </p:cNvPr>
          <p:cNvCxnSpPr/>
          <p:nvPr/>
        </p:nvCxnSpPr>
        <p:spPr>
          <a:xfrm flipV="1">
            <a:off x="6029864" y="1104181"/>
            <a:ext cx="0" cy="5434731"/>
          </a:xfrm>
          <a:prstGeom prst="line">
            <a:avLst/>
          </a:prstGeom>
          <a:ln>
            <a:solidFill>
              <a:srgbClr val="2A0088"/>
            </a:solidFill>
            <a:prstDash val="sysDot"/>
          </a:ln>
        </p:spPr>
        <p:style>
          <a:lnRef idx="1">
            <a:schemeClr val="accent1"/>
          </a:lnRef>
          <a:fillRef idx="0">
            <a:schemeClr val="accent1"/>
          </a:fillRef>
          <a:effectRef idx="0">
            <a:schemeClr val="accent1"/>
          </a:effectRef>
          <a:fontRef idx="minor">
            <a:schemeClr val="tx1"/>
          </a:fontRef>
        </p:style>
      </p:cxnSp>
      <p:sp>
        <p:nvSpPr>
          <p:cNvPr id="11" name="CuadroTexto 10">
            <a:extLst>
              <a:ext uri="{FF2B5EF4-FFF2-40B4-BE49-F238E27FC236}">
                <a16:creationId xmlns:a16="http://schemas.microsoft.com/office/drawing/2014/main" id="{F72A2DE2-0067-C39E-B2C7-CA40BE2BD130}"/>
              </a:ext>
            </a:extLst>
          </p:cNvPr>
          <p:cNvSpPr txBox="1"/>
          <p:nvPr/>
        </p:nvSpPr>
        <p:spPr>
          <a:xfrm>
            <a:off x="7475177" y="5232040"/>
            <a:ext cx="2923278" cy="584775"/>
          </a:xfrm>
          <a:prstGeom prst="rect">
            <a:avLst/>
          </a:prstGeom>
          <a:noFill/>
        </p:spPr>
        <p:txBody>
          <a:bodyPr wrap="square" rtlCol="0">
            <a:spAutoFit/>
          </a:bodyPr>
          <a:lstStyle/>
          <a:p>
            <a:pPr algn="ctr"/>
            <a:r>
              <a:rPr lang="es-CL" sz="1600" i="1" dirty="0"/>
              <a:t>Gráfico A14: Vuelos promedio por hora del día</a:t>
            </a:r>
          </a:p>
        </p:txBody>
      </p:sp>
      <p:pic>
        <p:nvPicPr>
          <p:cNvPr id="5" name="Imagen 4">
            <a:extLst>
              <a:ext uri="{FF2B5EF4-FFF2-40B4-BE49-F238E27FC236}">
                <a16:creationId xmlns:a16="http://schemas.microsoft.com/office/drawing/2014/main" id="{45F8E45E-C454-109E-3716-A4C83B6766B8}"/>
              </a:ext>
            </a:extLst>
          </p:cNvPr>
          <p:cNvPicPr>
            <a:picLocks noChangeAspect="1"/>
          </p:cNvPicPr>
          <p:nvPr/>
        </p:nvPicPr>
        <p:blipFill>
          <a:blip r:embed="rId4"/>
          <a:srcRect/>
          <a:stretch/>
        </p:blipFill>
        <p:spPr>
          <a:xfrm>
            <a:off x="6977716" y="2010262"/>
            <a:ext cx="3918200" cy="3092074"/>
          </a:xfrm>
          <a:prstGeom prst="rect">
            <a:avLst/>
          </a:prstGeom>
        </p:spPr>
      </p:pic>
    </p:spTree>
    <p:extLst>
      <p:ext uri="{BB962C8B-B14F-4D97-AF65-F5344CB8AC3E}">
        <p14:creationId xmlns:p14="http://schemas.microsoft.com/office/powerpoint/2010/main" val="997397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4988"/>
            <a:lum/>
          </a:blip>
          <a:srcRect/>
          <a:stretch>
            <a:fillRect/>
          </a:stretch>
        </a:blipFill>
        <a:effectLst/>
      </p:bgPr>
    </p:bg>
    <p:spTree>
      <p:nvGrpSpPr>
        <p:cNvPr id="1" name=""/>
        <p:cNvGrpSpPr/>
        <p:nvPr/>
      </p:nvGrpSpPr>
      <p:grpSpPr>
        <a:xfrm>
          <a:off x="0" y="0"/>
          <a:ext cx="0" cy="0"/>
          <a:chOff x="0" y="0"/>
          <a:chExt cx="0" cy="0"/>
        </a:xfrm>
      </p:grpSpPr>
      <p:sp>
        <p:nvSpPr>
          <p:cNvPr id="8" name="CuadroTexto 7">
            <a:extLst>
              <a:ext uri="{FF2B5EF4-FFF2-40B4-BE49-F238E27FC236}">
                <a16:creationId xmlns:a16="http://schemas.microsoft.com/office/drawing/2014/main" id="{6E4CDEEB-564B-D124-560B-453EE77390A6}"/>
              </a:ext>
            </a:extLst>
          </p:cNvPr>
          <p:cNvSpPr txBox="1"/>
          <p:nvPr/>
        </p:nvSpPr>
        <p:spPr>
          <a:xfrm>
            <a:off x="228599" y="188844"/>
            <a:ext cx="8381998" cy="584775"/>
          </a:xfrm>
          <a:prstGeom prst="rect">
            <a:avLst/>
          </a:prstGeom>
          <a:noFill/>
        </p:spPr>
        <p:txBody>
          <a:bodyPr wrap="square" rtlCol="0">
            <a:spAutoFit/>
          </a:bodyPr>
          <a:lstStyle/>
          <a:p>
            <a:r>
              <a:rPr lang="es-CL" sz="3200" b="1" dirty="0">
                <a:solidFill>
                  <a:srgbClr val="2A0088"/>
                </a:solidFill>
                <a:latin typeface="+mj-lt"/>
              </a:rPr>
              <a:t>Anexos parte B: Comportamiento de Delay_15</a:t>
            </a:r>
          </a:p>
        </p:txBody>
      </p:sp>
      <p:sp>
        <p:nvSpPr>
          <p:cNvPr id="4" name="Marcador de número de diapositiva 3">
            <a:extLst>
              <a:ext uri="{FF2B5EF4-FFF2-40B4-BE49-F238E27FC236}">
                <a16:creationId xmlns:a16="http://schemas.microsoft.com/office/drawing/2014/main" id="{B6312A09-E99E-0B9E-99FB-F78C086EACE0}"/>
              </a:ext>
            </a:extLst>
          </p:cNvPr>
          <p:cNvSpPr>
            <a:spLocks noGrp="1"/>
          </p:cNvSpPr>
          <p:nvPr>
            <p:ph type="sldNum" sz="quarter" idx="12"/>
          </p:nvPr>
        </p:nvSpPr>
        <p:spPr/>
        <p:txBody>
          <a:bodyPr/>
          <a:lstStyle/>
          <a:p>
            <a:fld id="{39F0C612-D641-5E4A-8CAA-DEE0F13F41CB}" type="slidenum">
              <a:rPr lang="es-CL" smtClean="0"/>
              <a:t>22</a:t>
            </a:fld>
            <a:endParaRPr lang="es-CL" dirty="0"/>
          </a:p>
        </p:txBody>
      </p:sp>
      <p:pic>
        <p:nvPicPr>
          <p:cNvPr id="2" name="Imagen 1">
            <a:extLst>
              <a:ext uri="{FF2B5EF4-FFF2-40B4-BE49-F238E27FC236}">
                <a16:creationId xmlns:a16="http://schemas.microsoft.com/office/drawing/2014/main" id="{F18B24CF-F672-0E50-088E-6CD626911086}"/>
              </a:ext>
            </a:extLst>
          </p:cNvPr>
          <p:cNvPicPr>
            <a:picLocks noChangeAspect="1"/>
          </p:cNvPicPr>
          <p:nvPr/>
        </p:nvPicPr>
        <p:blipFill>
          <a:blip r:embed="rId3"/>
          <a:srcRect/>
          <a:stretch/>
        </p:blipFill>
        <p:spPr>
          <a:xfrm>
            <a:off x="10933" y="1507885"/>
            <a:ext cx="5952417" cy="4096827"/>
          </a:xfrm>
          <a:prstGeom prst="rect">
            <a:avLst/>
          </a:prstGeom>
        </p:spPr>
      </p:pic>
      <p:sp>
        <p:nvSpPr>
          <p:cNvPr id="3" name="CuadroTexto 2">
            <a:extLst>
              <a:ext uri="{FF2B5EF4-FFF2-40B4-BE49-F238E27FC236}">
                <a16:creationId xmlns:a16="http://schemas.microsoft.com/office/drawing/2014/main" id="{133BA6AE-9BBB-D81F-1AEA-07D7F3CEBCA2}"/>
              </a:ext>
            </a:extLst>
          </p:cNvPr>
          <p:cNvSpPr txBox="1"/>
          <p:nvPr/>
        </p:nvSpPr>
        <p:spPr>
          <a:xfrm>
            <a:off x="1525502" y="5604712"/>
            <a:ext cx="2923278" cy="584775"/>
          </a:xfrm>
          <a:prstGeom prst="rect">
            <a:avLst/>
          </a:prstGeom>
          <a:noFill/>
        </p:spPr>
        <p:txBody>
          <a:bodyPr wrap="square" rtlCol="0">
            <a:spAutoFit/>
          </a:bodyPr>
          <a:lstStyle/>
          <a:p>
            <a:pPr algn="ctr"/>
            <a:r>
              <a:rPr lang="es-CL" sz="1600" i="1" dirty="0"/>
              <a:t>Gráfico B1: Cantidad de vuelos vs </a:t>
            </a:r>
            <a:r>
              <a:rPr lang="es-CL" sz="1600" i="1" dirty="0" err="1"/>
              <a:t>Pct</a:t>
            </a:r>
            <a:r>
              <a:rPr lang="es-CL" sz="1600" i="1" dirty="0"/>
              <a:t> de atrasos - (Des-I)</a:t>
            </a:r>
          </a:p>
        </p:txBody>
      </p:sp>
      <p:pic>
        <p:nvPicPr>
          <p:cNvPr id="7" name="Imagen 6">
            <a:extLst>
              <a:ext uri="{FF2B5EF4-FFF2-40B4-BE49-F238E27FC236}">
                <a16:creationId xmlns:a16="http://schemas.microsoft.com/office/drawing/2014/main" id="{D591F7D0-B9F2-C96D-1500-8A15AD80F46C}"/>
              </a:ext>
            </a:extLst>
          </p:cNvPr>
          <p:cNvPicPr>
            <a:picLocks noChangeAspect="1"/>
          </p:cNvPicPr>
          <p:nvPr/>
        </p:nvPicPr>
        <p:blipFill>
          <a:blip r:embed="rId4"/>
          <a:srcRect/>
          <a:stretch/>
        </p:blipFill>
        <p:spPr>
          <a:xfrm>
            <a:off x="6029865" y="1599060"/>
            <a:ext cx="5952417" cy="3946108"/>
          </a:xfrm>
          <a:prstGeom prst="rect">
            <a:avLst/>
          </a:prstGeom>
        </p:spPr>
      </p:pic>
      <p:sp>
        <p:nvSpPr>
          <p:cNvPr id="9" name="CuadroTexto 8">
            <a:extLst>
              <a:ext uri="{FF2B5EF4-FFF2-40B4-BE49-F238E27FC236}">
                <a16:creationId xmlns:a16="http://schemas.microsoft.com/office/drawing/2014/main" id="{A1EAD3A2-A4B2-DAB7-DBCA-CB8DB5D65225}"/>
              </a:ext>
            </a:extLst>
          </p:cNvPr>
          <p:cNvSpPr txBox="1"/>
          <p:nvPr/>
        </p:nvSpPr>
        <p:spPr>
          <a:xfrm>
            <a:off x="7544434" y="5620528"/>
            <a:ext cx="2923278" cy="584775"/>
          </a:xfrm>
          <a:prstGeom prst="rect">
            <a:avLst/>
          </a:prstGeom>
          <a:noFill/>
        </p:spPr>
        <p:txBody>
          <a:bodyPr wrap="square" rtlCol="0">
            <a:spAutoFit/>
          </a:bodyPr>
          <a:lstStyle/>
          <a:p>
            <a:pPr algn="ctr"/>
            <a:r>
              <a:rPr lang="es-CL" sz="1600" i="1" dirty="0"/>
              <a:t>Gráfico B2: Cantidad de vuelos vs </a:t>
            </a:r>
            <a:r>
              <a:rPr lang="es-CL" sz="1600" i="1" dirty="0" err="1"/>
              <a:t>Pct</a:t>
            </a:r>
            <a:r>
              <a:rPr lang="es-CL" sz="1600" i="1" dirty="0"/>
              <a:t> de atrasos - (País de destino)</a:t>
            </a:r>
          </a:p>
        </p:txBody>
      </p:sp>
      <p:cxnSp>
        <p:nvCxnSpPr>
          <p:cNvPr id="6" name="Conector recto 5">
            <a:extLst>
              <a:ext uri="{FF2B5EF4-FFF2-40B4-BE49-F238E27FC236}">
                <a16:creationId xmlns:a16="http://schemas.microsoft.com/office/drawing/2014/main" id="{57993D35-F4C9-83EA-9341-1DED32430602}"/>
              </a:ext>
            </a:extLst>
          </p:cNvPr>
          <p:cNvCxnSpPr/>
          <p:nvPr/>
        </p:nvCxnSpPr>
        <p:spPr>
          <a:xfrm flipV="1">
            <a:off x="6029864" y="1104181"/>
            <a:ext cx="0" cy="5434731"/>
          </a:xfrm>
          <a:prstGeom prst="line">
            <a:avLst/>
          </a:prstGeom>
          <a:ln>
            <a:solidFill>
              <a:srgbClr val="2A0088"/>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26833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4988"/>
            <a:lum/>
          </a:blip>
          <a:srcRect/>
          <a:stretch>
            <a:fillRect/>
          </a:stretch>
        </a:blipFill>
        <a:effectLst/>
      </p:bgPr>
    </p:bg>
    <p:spTree>
      <p:nvGrpSpPr>
        <p:cNvPr id="1" name=""/>
        <p:cNvGrpSpPr/>
        <p:nvPr/>
      </p:nvGrpSpPr>
      <p:grpSpPr>
        <a:xfrm>
          <a:off x="0" y="0"/>
          <a:ext cx="0" cy="0"/>
          <a:chOff x="0" y="0"/>
          <a:chExt cx="0" cy="0"/>
        </a:xfrm>
      </p:grpSpPr>
      <p:sp>
        <p:nvSpPr>
          <p:cNvPr id="8" name="CuadroTexto 7">
            <a:extLst>
              <a:ext uri="{FF2B5EF4-FFF2-40B4-BE49-F238E27FC236}">
                <a16:creationId xmlns:a16="http://schemas.microsoft.com/office/drawing/2014/main" id="{6E4CDEEB-564B-D124-560B-453EE77390A6}"/>
              </a:ext>
            </a:extLst>
          </p:cNvPr>
          <p:cNvSpPr txBox="1"/>
          <p:nvPr/>
        </p:nvSpPr>
        <p:spPr>
          <a:xfrm>
            <a:off x="228599" y="188844"/>
            <a:ext cx="8381998" cy="584775"/>
          </a:xfrm>
          <a:prstGeom prst="rect">
            <a:avLst/>
          </a:prstGeom>
          <a:noFill/>
        </p:spPr>
        <p:txBody>
          <a:bodyPr wrap="square" rtlCol="0">
            <a:spAutoFit/>
          </a:bodyPr>
          <a:lstStyle/>
          <a:p>
            <a:r>
              <a:rPr lang="es-CL" sz="3200" b="1" dirty="0">
                <a:solidFill>
                  <a:srgbClr val="2A0088"/>
                </a:solidFill>
                <a:latin typeface="+mj-lt"/>
              </a:rPr>
              <a:t>Anexos parte B: Comportamiento de Delay_15</a:t>
            </a:r>
          </a:p>
        </p:txBody>
      </p:sp>
      <p:sp>
        <p:nvSpPr>
          <p:cNvPr id="4" name="Marcador de número de diapositiva 3">
            <a:extLst>
              <a:ext uri="{FF2B5EF4-FFF2-40B4-BE49-F238E27FC236}">
                <a16:creationId xmlns:a16="http://schemas.microsoft.com/office/drawing/2014/main" id="{B6312A09-E99E-0B9E-99FB-F78C086EACE0}"/>
              </a:ext>
            </a:extLst>
          </p:cNvPr>
          <p:cNvSpPr>
            <a:spLocks noGrp="1"/>
          </p:cNvSpPr>
          <p:nvPr>
            <p:ph type="sldNum" sz="quarter" idx="12"/>
          </p:nvPr>
        </p:nvSpPr>
        <p:spPr/>
        <p:txBody>
          <a:bodyPr/>
          <a:lstStyle/>
          <a:p>
            <a:fld id="{39F0C612-D641-5E4A-8CAA-DEE0F13F41CB}" type="slidenum">
              <a:rPr lang="es-CL" smtClean="0"/>
              <a:t>23</a:t>
            </a:fld>
            <a:endParaRPr lang="es-CL" dirty="0"/>
          </a:p>
        </p:txBody>
      </p:sp>
      <p:pic>
        <p:nvPicPr>
          <p:cNvPr id="2" name="Imagen 1">
            <a:extLst>
              <a:ext uri="{FF2B5EF4-FFF2-40B4-BE49-F238E27FC236}">
                <a16:creationId xmlns:a16="http://schemas.microsoft.com/office/drawing/2014/main" id="{F18B24CF-F672-0E50-088E-6CD626911086}"/>
              </a:ext>
            </a:extLst>
          </p:cNvPr>
          <p:cNvPicPr>
            <a:picLocks noChangeAspect="1"/>
          </p:cNvPicPr>
          <p:nvPr/>
        </p:nvPicPr>
        <p:blipFill>
          <a:blip r:embed="rId3"/>
          <a:srcRect/>
          <a:stretch/>
        </p:blipFill>
        <p:spPr>
          <a:xfrm>
            <a:off x="10933" y="1563846"/>
            <a:ext cx="5952417" cy="3984904"/>
          </a:xfrm>
          <a:prstGeom prst="rect">
            <a:avLst/>
          </a:prstGeom>
        </p:spPr>
      </p:pic>
      <p:sp>
        <p:nvSpPr>
          <p:cNvPr id="3" name="CuadroTexto 2">
            <a:extLst>
              <a:ext uri="{FF2B5EF4-FFF2-40B4-BE49-F238E27FC236}">
                <a16:creationId xmlns:a16="http://schemas.microsoft.com/office/drawing/2014/main" id="{133BA6AE-9BBB-D81F-1AEA-07D7F3CEBCA2}"/>
              </a:ext>
            </a:extLst>
          </p:cNvPr>
          <p:cNvSpPr txBox="1"/>
          <p:nvPr/>
        </p:nvSpPr>
        <p:spPr>
          <a:xfrm>
            <a:off x="1525502" y="5604712"/>
            <a:ext cx="2923278" cy="584775"/>
          </a:xfrm>
          <a:prstGeom prst="rect">
            <a:avLst/>
          </a:prstGeom>
          <a:noFill/>
        </p:spPr>
        <p:txBody>
          <a:bodyPr wrap="square" rtlCol="0">
            <a:spAutoFit/>
          </a:bodyPr>
          <a:lstStyle/>
          <a:p>
            <a:pPr algn="ctr"/>
            <a:r>
              <a:rPr lang="es-CL" sz="1600" i="1" dirty="0"/>
              <a:t>Gráfico B3: Cantidad de vuelos vs </a:t>
            </a:r>
            <a:r>
              <a:rPr lang="es-CL" sz="1600" i="1" dirty="0" err="1"/>
              <a:t>Pct</a:t>
            </a:r>
            <a:r>
              <a:rPr lang="es-CL" sz="1600" i="1" dirty="0"/>
              <a:t> de atrasos - (</a:t>
            </a:r>
            <a:r>
              <a:rPr lang="es-CL" sz="1600" i="1" dirty="0" err="1"/>
              <a:t>Emp</a:t>
            </a:r>
            <a:r>
              <a:rPr lang="es-CL" sz="1600" i="1" dirty="0"/>
              <a:t>-I)</a:t>
            </a:r>
          </a:p>
        </p:txBody>
      </p:sp>
      <p:pic>
        <p:nvPicPr>
          <p:cNvPr id="7" name="Imagen 6">
            <a:extLst>
              <a:ext uri="{FF2B5EF4-FFF2-40B4-BE49-F238E27FC236}">
                <a16:creationId xmlns:a16="http://schemas.microsoft.com/office/drawing/2014/main" id="{D591F7D0-B9F2-C96D-1500-8A15AD80F46C}"/>
              </a:ext>
            </a:extLst>
          </p:cNvPr>
          <p:cNvPicPr>
            <a:picLocks noChangeAspect="1"/>
          </p:cNvPicPr>
          <p:nvPr/>
        </p:nvPicPr>
        <p:blipFill>
          <a:blip r:embed="rId4"/>
          <a:srcRect/>
          <a:stretch/>
        </p:blipFill>
        <p:spPr>
          <a:xfrm>
            <a:off x="6216495" y="1599060"/>
            <a:ext cx="5579157" cy="3946108"/>
          </a:xfrm>
          <a:prstGeom prst="rect">
            <a:avLst/>
          </a:prstGeom>
        </p:spPr>
      </p:pic>
      <p:sp>
        <p:nvSpPr>
          <p:cNvPr id="9" name="CuadroTexto 8">
            <a:extLst>
              <a:ext uri="{FF2B5EF4-FFF2-40B4-BE49-F238E27FC236}">
                <a16:creationId xmlns:a16="http://schemas.microsoft.com/office/drawing/2014/main" id="{A1EAD3A2-A4B2-DAB7-DBCA-CB8DB5D65225}"/>
              </a:ext>
            </a:extLst>
          </p:cNvPr>
          <p:cNvSpPr txBox="1"/>
          <p:nvPr/>
        </p:nvSpPr>
        <p:spPr>
          <a:xfrm>
            <a:off x="7544434" y="5620528"/>
            <a:ext cx="2923278" cy="584775"/>
          </a:xfrm>
          <a:prstGeom prst="rect">
            <a:avLst/>
          </a:prstGeom>
          <a:noFill/>
        </p:spPr>
        <p:txBody>
          <a:bodyPr wrap="square" rtlCol="0">
            <a:spAutoFit/>
          </a:bodyPr>
          <a:lstStyle/>
          <a:p>
            <a:pPr algn="ctr"/>
            <a:r>
              <a:rPr lang="es-CL" sz="1600" i="1" dirty="0"/>
              <a:t>Gráfico B4: Cantidad de vuelos vs </a:t>
            </a:r>
            <a:r>
              <a:rPr lang="es-CL" sz="1600" i="1" dirty="0" err="1"/>
              <a:t>Pct</a:t>
            </a:r>
            <a:r>
              <a:rPr lang="es-CL" sz="1600" i="1" dirty="0"/>
              <a:t> de atrasos - (MES)</a:t>
            </a:r>
          </a:p>
        </p:txBody>
      </p:sp>
      <p:cxnSp>
        <p:nvCxnSpPr>
          <p:cNvPr id="6" name="Conector recto 5">
            <a:extLst>
              <a:ext uri="{FF2B5EF4-FFF2-40B4-BE49-F238E27FC236}">
                <a16:creationId xmlns:a16="http://schemas.microsoft.com/office/drawing/2014/main" id="{57993D35-F4C9-83EA-9341-1DED32430602}"/>
              </a:ext>
            </a:extLst>
          </p:cNvPr>
          <p:cNvCxnSpPr/>
          <p:nvPr/>
        </p:nvCxnSpPr>
        <p:spPr>
          <a:xfrm flipV="1">
            <a:off x="6029864" y="1104181"/>
            <a:ext cx="0" cy="5434731"/>
          </a:xfrm>
          <a:prstGeom prst="line">
            <a:avLst/>
          </a:prstGeom>
          <a:ln>
            <a:solidFill>
              <a:srgbClr val="2A0088"/>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104100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4988"/>
            <a:lum/>
          </a:blip>
          <a:srcRect/>
          <a:stretch>
            <a:fillRect/>
          </a:stretch>
        </a:blipFill>
        <a:effectLst/>
      </p:bgPr>
    </p:bg>
    <p:spTree>
      <p:nvGrpSpPr>
        <p:cNvPr id="1" name=""/>
        <p:cNvGrpSpPr/>
        <p:nvPr/>
      </p:nvGrpSpPr>
      <p:grpSpPr>
        <a:xfrm>
          <a:off x="0" y="0"/>
          <a:ext cx="0" cy="0"/>
          <a:chOff x="0" y="0"/>
          <a:chExt cx="0" cy="0"/>
        </a:xfrm>
      </p:grpSpPr>
      <p:sp>
        <p:nvSpPr>
          <p:cNvPr id="8" name="CuadroTexto 7">
            <a:extLst>
              <a:ext uri="{FF2B5EF4-FFF2-40B4-BE49-F238E27FC236}">
                <a16:creationId xmlns:a16="http://schemas.microsoft.com/office/drawing/2014/main" id="{6E4CDEEB-564B-D124-560B-453EE77390A6}"/>
              </a:ext>
            </a:extLst>
          </p:cNvPr>
          <p:cNvSpPr txBox="1"/>
          <p:nvPr/>
        </p:nvSpPr>
        <p:spPr>
          <a:xfrm>
            <a:off x="228599" y="188844"/>
            <a:ext cx="8381998" cy="584775"/>
          </a:xfrm>
          <a:prstGeom prst="rect">
            <a:avLst/>
          </a:prstGeom>
          <a:noFill/>
        </p:spPr>
        <p:txBody>
          <a:bodyPr wrap="square" rtlCol="0">
            <a:spAutoFit/>
          </a:bodyPr>
          <a:lstStyle/>
          <a:p>
            <a:r>
              <a:rPr lang="es-CL" sz="3200" b="1" dirty="0">
                <a:solidFill>
                  <a:srgbClr val="2A0088"/>
                </a:solidFill>
                <a:latin typeface="+mj-lt"/>
              </a:rPr>
              <a:t>Anexos parte B: Comportamiento de Delay_15</a:t>
            </a:r>
          </a:p>
        </p:txBody>
      </p:sp>
      <p:sp>
        <p:nvSpPr>
          <p:cNvPr id="4" name="Marcador de número de diapositiva 3">
            <a:extLst>
              <a:ext uri="{FF2B5EF4-FFF2-40B4-BE49-F238E27FC236}">
                <a16:creationId xmlns:a16="http://schemas.microsoft.com/office/drawing/2014/main" id="{B6312A09-E99E-0B9E-99FB-F78C086EACE0}"/>
              </a:ext>
            </a:extLst>
          </p:cNvPr>
          <p:cNvSpPr>
            <a:spLocks noGrp="1"/>
          </p:cNvSpPr>
          <p:nvPr>
            <p:ph type="sldNum" sz="quarter" idx="12"/>
          </p:nvPr>
        </p:nvSpPr>
        <p:spPr/>
        <p:txBody>
          <a:bodyPr/>
          <a:lstStyle/>
          <a:p>
            <a:fld id="{39F0C612-D641-5E4A-8CAA-DEE0F13F41CB}" type="slidenum">
              <a:rPr lang="es-CL" smtClean="0"/>
              <a:t>24</a:t>
            </a:fld>
            <a:endParaRPr lang="es-CL" dirty="0"/>
          </a:p>
        </p:txBody>
      </p:sp>
      <p:pic>
        <p:nvPicPr>
          <p:cNvPr id="2" name="Imagen 1">
            <a:extLst>
              <a:ext uri="{FF2B5EF4-FFF2-40B4-BE49-F238E27FC236}">
                <a16:creationId xmlns:a16="http://schemas.microsoft.com/office/drawing/2014/main" id="{F18B24CF-F672-0E50-088E-6CD626911086}"/>
              </a:ext>
            </a:extLst>
          </p:cNvPr>
          <p:cNvPicPr>
            <a:picLocks noChangeAspect="1"/>
          </p:cNvPicPr>
          <p:nvPr/>
        </p:nvPicPr>
        <p:blipFill>
          <a:blip r:embed="rId3"/>
          <a:srcRect/>
          <a:stretch/>
        </p:blipFill>
        <p:spPr>
          <a:xfrm>
            <a:off x="121503" y="1563846"/>
            <a:ext cx="5731276" cy="3984904"/>
          </a:xfrm>
          <a:prstGeom prst="rect">
            <a:avLst/>
          </a:prstGeom>
        </p:spPr>
      </p:pic>
      <p:sp>
        <p:nvSpPr>
          <p:cNvPr id="3" name="CuadroTexto 2">
            <a:extLst>
              <a:ext uri="{FF2B5EF4-FFF2-40B4-BE49-F238E27FC236}">
                <a16:creationId xmlns:a16="http://schemas.microsoft.com/office/drawing/2014/main" id="{133BA6AE-9BBB-D81F-1AEA-07D7F3CEBCA2}"/>
              </a:ext>
            </a:extLst>
          </p:cNvPr>
          <p:cNvSpPr txBox="1"/>
          <p:nvPr/>
        </p:nvSpPr>
        <p:spPr>
          <a:xfrm>
            <a:off x="1460180" y="5620527"/>
            <a:ext cx="3055115" cy="584775"/>
          </a:xfrm>
          <a:prstGeom prst="rect">
            <a:avLst/>
          </a:prstGeom>
          <a:noFill/>
        </p:spPr>
        <p:txBody>
          <a:bodyPr wrap="square" rtlCol="0">
            <a:spAutoFit/>
          </a:bodyPr>
          <a:lstStyle/>
          <a:p>
            <a:pPr algn="ctr"/>
            <a:r>
              <a:rPr lang="es-CL" sz="1600" i="1" dirty="0"/>
              <a:t>Gráfico B5: Cantidad de vuelos vs </a:t>
            </a:r>
            <a:r>
              <a:rPr lang="es-CL" sz="1600" i="1" dirty="0" err="1"/>
              <a:t>Pct</a:t>
            </a:r>
            <a:r>
              <a:rPr lang="es-CL" sz="1600" i="1" dirty="0"/>
              <a:t> de atrasos - (Día de la semana)</a:t>
            </a:r>
          </a:p>
        </p:txBody>
      </p:sp>
      <p:pic>
        <p:nvPicPr>
          <p:cNvPr id="7" name="Imagen 6">
            <a:extLst>
              <a:ext uri="{FF2B5EF4-FFF2-40B4-BE49-F238E27FC236}">
                <a16:creationId xmlns:a16="http://schemas.microsoft.com/office/drawing/2014/main" id="{D591F7D0-B9F2-C96D-1500-8A15AD80F46C}"/>
              </a:ext>
            </a:extLst>
          </p:cNvPr>
          <p:cNvPicPr>
            <a:picLocks noChangeAspect="1"/>
          </p:cNvPicPr>
          <p:nvPr/>
        </p:nvPicPr>
        <p:blipFill>
          <a:blip r:embed="rId4"/>
          <a:srcRect/>
          <a:stretch/>
        </p:blipFill>
        <p:spPr>
          <a:xfrm>
            <a:off x="6216495" y="1794392"/>
            <a:ext cx="5579157" cy="3555444"/>
          </a:xfrm>
          <a:prstGeom prst="rect">
            <a:avLst/>
          </a:prstGeom>
        </p:spPr>
      </p:pic>
      <p:sp>
        <p:nvSpPr>
          <p:cNvPr id="9" name="CuadroTexto 8">
            <a:extLst>
              <a:ext uri="{FF2B5EF4-FFF2-40B4-BE49-F238E27FC236}">
                <a16:creationId xmlns:a16="http://schemas.microsoft.com/office/drawing/2014/main" id="{A1EAD3A2-A4B2-DAB7-DBCA-CB8DB5D65225}"/>
              </a:ext>
            </a:extLst>
          </p:cNvPr>
          <p:cNvSpPr txBox="1"/>
          <p:nvPr/>
        </p:nvSpPr>
        <p:spPr>
          <a:xfrm>
            <a:off x="7544434" y="5620528"/>
            <a:ext cx="2923278" cy="584775"/>
          </a:xfrm>
          <a:prstGeom prst="rect">
            <a:avLst/>
          </a:prstGeom>
          <a:noFill/>
        </p:spPr>
        <p:txBody>
          <a:bodyPr wrap="square" rtlCol="0">
            <a:spAutoFit/>
          </a:bodyPr>
          <a:lstStyle/>
          <a:p>
            <a:pPr algn="ctr"/>
            <a:r>
              <a:rPr lang="es-CL" sz="1600" i="1" dirty="0"/>
              <a:t>Gráfico B6: Cantidad de vuelos vs </a:t>
            </a:r>
            <a:r>
              <a:rPr lang="es-CL" sz="1600" i="1" dirty="0" err="1"/>
              <a:t>Pct</a:t>
            </a:r>
            <a:r>
              <a:rPr lang="es-CL" sz="1600" i="1" dirty="0"/>
              <a:t> de atrasos - (</a:t>
            </a:r>
            <a:r>
              <a:rPr lang="es-CL" sz="1600" i="1" dirty="0" err="1"/>
              <a:t>high_season</a:t>
            </a:r>
            <a:r>
              <a:rPr lang="es-CL" sz="1600" i="1" dirty="0"/>
              <a:t>)</a:t>
            </a:r>
          </a:p>
        </p:txBody>
      </p:sp>
      <p:cxnSp>
        <p:nvCxnSpPr>
          <p:cNvPr id="6" name="Conector recto 5">
            <a:extLst>
              <a:ext uri="{FF2B5EF4-FFF2-40B4-BE49-F238E27FC236}">
                <a16:creationId xmlns:a16="http://schemas.microsoft.com/office/drawing/2014/main" id="{57993D35-F4C9-83EA-9341-1DED32430602}"/>
              </a:ext>
            </a:extLst>
          </p:cNvPr>
          <p:cNvCxnSpPr/>
          <p:nvPr/>
        </p:nvCxnSpPr>
        <p:spPr>
          <a:xfrm flipV="1">
            <a:off x="6029864" y="1104181"/>
            <a:ext cx="0" cy="5434731"/>
          </a:xfrm>
          <a:prstGeom prst="line">
            <a:avLst/>
          </a:prstGeom>
          <a:ln>
            <a:solidFill>
              <a:srgbClr val="2A0088"/>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632602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4988"/>
            <a:lum/>
          </a:blip>
          <a:srcRect/>
          <a:stretch>
            <a:fillRect/>
          </a:stretch>
        </a:blipFill>
        <a:effectLst/>
      </p:bgPr>
    </p:bg>
    <p:spTree>
      <p:nvGrpSpPr>
        <p:cNvPr id="1" name=""/>
        <p:cNvGrpSpPr/>
        <p:nvPr/>
      </p:nvGrpSpPr>
      <p:grpSpPr>
        <a:xfrm>
          <a:off x="0" y="0"/>
          <a:ext cx="0" cy="0"/>
          <a:chOff x="0" y="0"/>
          <a:chExt cx="0" cy="0"/>
        </a:xfrm>
      </p:grpSpPr>
      <p:sp>
        <p:nvSpPr>
          <p:cNvPr id="8" name="CuadroTexto 7">
            <a:extLst>
              <a:ext uri="{FF2B5EF4-FFF2-40B4-BE49-F238E27FC236}">
                <a16:creationId xmlns:a16="http://schemas.microsoft.com/office/drawing/2014/main" id="{6E4CDEEB-564B-D124-560B-453EE77390A6}"/>
              </a:ext>
            </a:extLst>
          </p:cNvPr>
          <p:cNvSpPr txBox="1"/>
          <p:nvPr/>
        </p:nvSpPr>
        <p:spPr>
          <a:xfrm>
            <a:off x="228599" y="188844"/>
            <a:ext cx="8381998" cy="584775"/>
          </a:xfrm>
          <a:prstGeom prst="rect">
            <a:avLst/>
          </a:prstGeom>
          <a:noFill/>
        </p:spPr>
        <p:txBody>
          <a:bodyPr wrap="square" rtlCol="0">
            <a:spAutoFit/>
          </a:bodyPr>
          <a:lstStyle/>
          <a:p>
            <a:r>
              <a:rPr lang="es-CL" sz="3200" b="1" dirty="0">
                <a:solidFill>
                  <a:srgbClr val="2A0088"/>
                </a:solidFill>
                <a:latin typeface="+mj-lt"/>
              </a:rPr>
              <a:t>Anexos parte B: Comportamiento de Delay_15</a:t>
            </a:r>
          </a:p>
        </p:txBody>
      </p:sp>
      <p:sp>
        <p:nvSpPr>
          <p:cNvPr id="4" name="Marcador de número de diapositiva 3">
            <a:extLst>
              <a:ext uri="{FF2B5EF4-FFF2-40B4-BE49-F238E27FC236}">
                <a16:creationId xmlns:a16="http://schemas.microsoft.com/office/drawing/2014/main" id="{B6312A09-E99E-0B9E-99FB-F78C086EACE0}"/>
              </a:ext>
            </a:extLst>
          </p:cNvPr>
          <p:cNvSpPr>
            <a:spLocks noGrp="1"/>
          </p:cNvSpPr>
          <p:nvPr>
            <p:ph type="sldNum" sz="quarter" idx="12"/>
          </p:nvPr>
        </p:nvSpPr>
        <p:spPr/>
        <p:txBody>
          <a:bodyPr/>
          <a:lstStyle/>
          <a:p>
            <a:fld id="{39F0C612-D641-5E4A-8CAA-DEE0F13F41CB}" type="slidenum">
              <a:rPr lang="es-CL" smtClean="0"/>
              <a:t>25</a:t>
            </a:fld>
            <a:endParaRPr lang="es-CL" dirty="0"/>
          </a:p>
        </p:txBody>
      </p:sp>
      <p:pic>
        <p:nvPicPr>
          <p:cNvPr id="2" name="Imagen 1">
            <a:extLst>
              <a:ext uri="{FF2B5EF4-FFF2-40B4-BE49-F238E27FC236}">
                <a16:creationId xmlns:a16="http://schemas.microsoft.com/office/drawing/2014/main" id="{F18B24CF-F672-0E50-088E-6CD626911086}"/>
              </a:ext>
            </a:extLst>
          </p:cNvPr>
          <p:cNvPicPr>
            <a:picLocks noChangeAspect="1"/>
          </p:cNvPicPr>
          <p:nvPr/>
        </p:nvPicPr>
        <p:blipFill>
          <a:blip r:embed="rId3"/>
          <a:srcRect/>
          <a:stretch/>
        </p:blipFill>
        <p:spPr>
          <a:xfrm>
            <a:off x="121503" y="1701439"/>
            <a:ext cx="5731276" cy="3709717"/>
          </a:xfrm>
          <a:prstGeom prst="rect">
            <a:avLst/>
          </a:prstGeom>
        </p:spPr>
      </p:pic>
      <p:sp>
        <p:nvSpPr>
          <p:cNvPr id="3" name="CuadroTexto 2">
            <a:extLst>
              <a:ext uri="{FF2B5EF4-FFF2-40B4-BE49-F238E27FC236}">
                <a16:creationId xmlns:a16="http://schemas.microsoft.com/office/drawing/2014/main" id="{133BA6AE-9BBB-D81F-1AEA-07D7F3CEBCA2}"/>
              </a:ext>
            </a:extLst>
          </p:cNvPr>
          <p:cNvSpPr txBox="1"/>
          <p:nvPr/>
        </p:nvSpPr>
        <p:spPr>
          <a:xfrm>
            <a:off x="1460180" y="5620527"/>
            <a:ext cx="3055115" cy="584775"/>
          </a:xfrm>
          <a:prstGeom prst="rect">
            <a:avLst/>
          </a:prstGeom>
          <a:noFill/>
        </p:spPr>
        <p:txBody>
          <a:bodyPr wrap="square" rtlCol="0">
            <a:spAutoFit/>
          </a:bodyPr>
          <a:lstStyle/>
          <a:p>
            <a:pPr algn="ctr"/>
            <a:r>
              <a:rPr lang="es-CL" sz="1600" i="1" dirty="0"/>
              <a:t>Gráfico B7: Cantidad de vuelos vs </a:t>
            </a:r>
            <a:r>
              <a:rPr lang="es-CL" sz="1600" i="1" dirty="0" err="1"/>
              <a:t>Pct</a:t>
            </a:r>
            <a:r>
              <a:rPr lang="es-CL" sz="1600" i="1" dirty="0"/>
              <a:t> de atrasos - (Tipo de vuelo)</a:t>
            </a:r>
          </a:p>
        </p:txBody>
      </p:sp>
      <p:pic>
        <p:nvPicPr>
          <p:cNvPr id="7" name="Imagen 6">
            <a:extLst>
              <a:ext uri="{FF2B5EF4-FFF2-40B4-BE49-F238E27FC236}">
                <a16:creationId xmlns:a16="http://schemas.microsoft.com/office/drawing/2014/main" id="{D591F7D0-B9F2-C96D-1500-8A15AD80F46C}"/>
              </a:ext>
            </a:extLst>
          </p:cNvPr>
          <p:cNvPicPr>
            <a:picLocks noChangeAspect="1"/>
          </p:cNvPicPr>
          <p:nvPr/>
        </p:nvPicPr>
        <p:blipFill>
          <a:blip r:embed="rId4"/>
          <a:srcRect/>
          <a:stretch/>
        </p:blipFill>
        <p:spPr>
          <a:xfrm>
            <a:off x="6282431" y="1794392"/>
            <a:ext cx="5447285" cy="3555444"/>
          </a:xfrm>
          <a:prstGeom prst="rect">
            <a:avLst/>
          </a:prstGeom>
        </p:spPr>
      </p:pic>
      <p:sp>
        <p:nvSpPr>
          <p:cNvPr id="9" name="CuadroTexto 8">
            <a:extLst>
              <a:ext uri="{FF2B5EF4-FFF2-40B4-BE49-F238E27FC236}">
                <a16:creationId xmlns:a16="http://schemas.microsoft.com/office/drawing/2014/main" id="{A1EAD3A2-A4B2-DAB7-DBCA-CB8DB5D65225}"/>
              </a:ext>
            </a:extLst>
          </p:cNvPr>
          <p:cNvSpPr txBox="1"/>
          <p:nvPr/>
        </p:nvSpPr>
        <p:spPr>
          <a:xfrm>
            <a:off x="7544434" y="5620528"/>
            <a:ext cx="2923278" cy="584775"/>
          </a:xfrm>
          <a:prstGeom prst="rect">
            <a:avLst/>
          </a:prstGeom>
          <a:noFill/>
        </p:spPr>
        <p:txBody>
          <a:bodyPr wrap="square" rtlCol="0">
            <a:spAutoFit/>
          </a:bodyPr>
          <a:lstStyle/>
          <a:p>
            <a:pPr algn="ctr"/>
            <a:r>
              <a:rPr lang="es-CL" sz="1600" i="1" dirty="0"/>
              <a:t>Gráfico B8: Cantidad de vuelos vs </a:t>
            </a:r>
            <a:r>
              <a:rPr lang="es-CL" sz="1600" i="1" dirty="0" err="1"/>
              <a:t>Pct</a:t>
            </a:r>
            <a:r>
              <a:rPr lang="es-CL" sz="1600" i="1" dirty="0"/>
              <a:t> de atrasos - (Hora)</a:t>
            </a:r>
          </a:p>
        </p:txBody>
      </p:sp>
      <p:cxnSp>
        <p:nvCxnSpPr>
          <p:cNvPr id="6" name="Conector recto 5">
            <a:extLst>
              <a:ext uri="{FF2B5EF4-FFF2-40B4-BE49-F238E27FC236}">
                <a16:creationId xmlns:a16="http://schemas.microsoft.com/office/drawing/2014/main" id="{57993D35-F4C9-83EA-9341-1DED32430602}"/>
              </a:ext>
            </a:extLst>
          </p:cNvPr>
          <p:cNvCxnSpPr/>
          <p:nvPr/>
        </p:nvCxnSpPr>
        <p:spPr>
          <a:xfrm flipV="1">
            <a:off x="6029864" y="1104181"/>
            <a:ext cx="0" cy="5434731"/>
          </a:xfrm>
          <a:prstGeom prst="line">
            <a:avLst/>
          </a:prstGeom>
          <a:ln>
            <a:solidFill>
              <a:srgbClr val="2A0088"/>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780588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4988"/>
            <a:lum/>
          </a:blip>
          <a:srcRect/>
          <a:stretch>
            <a:fillRect/>
          </a:stretch>
        </a:blipFill>
        <a:effectLst/>
      </p:bgPr>
    </p:bg>
    <p:spTree>
      <p:nvGrpSpPr>
        <p:cNvPr id="1" name=""/>
        <p:cNvGrpSpPr/>
        <p:nvPr/>
      </p:nvGrpSpPr>
      <p:grpSpPr>
        <a:xfrm>
          <a:off x="0" y="0"/>
          <a:ext cx="0" cy="0"/>
          <a:chOff x="0" y="0"/>
          <a:chExt cx="0" cy="0"/>
        </a:xfrm>
      </p:grpSpPr>
      <p:sp>
        <p:nvSpPr>
          <p:cNvPr id="8" name="CuadroTexto 7">
            <a:extLst>
              <a:ext uri="{FF2B5EF4-FFF2-40B4-BE49-F238E27FC236}">
                <a16:creationId xmlns:a16="http://schemas.microsoft.com/office/drawing/2014/main" id="{6E4CDEEB-564B-D124-560B-453EE77390A6}"/>
              </a:ext>
            </a:extLst>
          </p:cNvPr>
          <p:cNvSpPr txBox="1"/>
          <p:nvPr/>
        </p:nvSpPr>
        <p:spPr>
          <a:xfrm>
            <a:off x="228599" y="188844"/>
            <a:ext cx="8381998" cy="584775"/>
          </a:xfrm>
          <a:prstGeom prst="rect">
            <a:avLst/>
          </a:prstGeom>
          <a:noFill/>
        </p:spPr>
        <p:txBody>
          <a:bodyPr wrap="square" rtlCol="0">
            <a:spAutoFit/>
          </a:bodyPr>
          <a:lstStyle/>
          <a:p>
            <a:r>
              <a:rPr lang="es-CL" sz="3200" b="1" dirty="0">
                <a:solidFill>
                  <a:srgbClr val="2A0088"/>
                </a:solidFill>
                <a:latin typeface="+mj-lt"/>
              </a:rPr>
              <a:t>Anexos parte B: Comportamiento de Delay_15</a:t>
            </a:r>
          </a:p>
        </p:txBody>
      </p:sp>
      <p:sp>
        <p:nvSpPr>
          <p:cNvPr id="4" name="Marcador de número de diapositiva 3">
            <a:extLst>
              <a:ext uri="{FF2B5EF4-FFF2-40B4-BE49-F238E27FC236}">
                <a16:creationId xmlns:a16="http://schemas.microsoft.com/office/drawing/2014/main" id="{B6312A09-E99E-0B9E-99FB-F78C086EACE0}"/>
              </a:ext>
            </a:extLst>
          </p:cNvPr>
          <p:cNvSpPr>
            <a:spLocks noGrp="1"/>
          </p:cNvSpPr>
          <p:nvPr>
            <p:ph type="sldNum" sz="quarter" idx="12"/>
          </p:nvPr>
        </p:nvSpPr>
        <p:spPr/>
        <p:txBody>
          <a:bodyPr/>
          <a:lstStyle/>
          <a:p>
            <a:fld id="{39F0C612-D641-5E4A-8CAA-DEE0F13F41CB}" type="slidenum">
              <a:rPr lang="es-CL" smtClean="0"/>
              <a:t>26</a:t>
            </a:fld>
            <a:endParaRPr lang="es-CL" dirty="0"/>
          </a:p>
        </p:txBody>
      </p:sp>
      <p:pic>
        <p:nvPicPr>
          <p:cNvPr id="2" name="Imagen 1">
            <a:extLst>
              <a:ext uri="{FF2B5EF4-FFF2-40B4-BE49-F238E27FC236}">
                <a16:creationId xmlns:a16="http://schemas.microsoft.com/office/drawing/2014/main" id="{F18B24CF-F672-0E50-088E-6CD626911086}"/>
              </a:ext>
            </a:extLst>
          </p:cNvPr>
          <p:cNvPicPr>
            <a:picLocks noChangeAspect="1"/>
          </p:cNvPicPr>
          <p:nvPr/>
        </p:nvPicPr>
        <p:blipFill>
          <a:blip r:embed="rId3"/>
          <a:srcRect/>
          <a:stretch/>
        </p:blipFill>
        <p:spPr>
          <a:xfrm>
            <a:off x="2085245" y="986642"/>
            <a:ext cx="8021509" cy="5156684"/>
          </a:xfrm>
          <a:prstGeom prst="rect">
            <a:avLst/>
          </a:prstGeom>
        </p:spPr>
      </p:pic>
      <p:sp>
        <p:nvSpPr>
          <p:cNvPr id="3" name="CuadroTexto 2">
            <a:extLst>
              <a:ext uri="{FF2B5EF4-FFF2-40B4-BE49-F238E27FC236}">
                <a16:creationId xmlns:a16="http://schemas.microsoft.com/office/drawing/2014/main" id="{133BA6AE-9BBB-D81F-1AEA-07D7F3CEBCA2}"/>
              </a:ext>
            </a:extLst>
          </p:cNvPr>
          <p:cNvSpPr txBox="1"/>
          <p:nvPr/>
        </p:nvSpPr>
        <p:spPr>
          <a:xfrm>
            <a:off x="4568441" y="6143326"/>
            <a:ext cx="3055115" cy="584775"/>
          </a:xfrm>
          <a:prstGeom prst="rect">
            <a:avLst/>
          </a:prstGeom>
          <a:noFill/>
        </p:spPr>
        <p:txBody>
          <a:bodyPr wrap="square" rtlCol="0">
            <a:spAutoFit/>
          </a:bodyPr>
          <a:lstStyle/>
          <a:p>
            <a:pPr algn="ctr"/>
            <a:r>
              <a:rPr lang="es-CL" sz="1600" i="1" dirty="0"/>
              <a:t>Gráfico B9: Cantidad de vuelos vs </a:t>
            </a:r>
            <a:r>
              <a:rPr lang="es-CL" sz="1600" i="1" dirty="0" err="1"/>
              <a:t>Pct</a:t>
            </a:r>
            <a:r>
              <a:rPr lang="es-CL" sz="1600" i="1" dirty="0"/>
              <a:t> de atrasos - (Periodo del día)</a:t>
            </a:r>
          </a:p>
        </p:txBody>
      </p:sp>
    </p:spTree>
    <p:extLst>
      <p:ext uri="{BB962C8B-B14F-4D97-AF65-F5344CB8AC3E}">
        <p14:creationId xmlns:p14="http://schemas.microsoft.com/office/powerpoint/2010/main" val="17588989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4988"/>
            <a:lum/>
          </a:blip>
          <a:srcRect/>
          <a:stretch>
            <a:fillRect/>
          </a:stretch>
        </a:blipFill>
        <a:effectLst/>
      </p:bgPr>
    </p:bg>
    <p:spTree>
      <p:nvGrpSpPr>
        <p:cNvPr id="1" name=""/>
        <p:cNvGrpSpPr/>
        <p:nvPr/>
      </p:nvGrpSpPr>
      <p:grpSpPr>
        <a:xfrm>
          <a:off x="0" y="0"/>
          <a:ext cx="0" cy="0"/>
          <a:chOff x="0" y="0"/>
          <a:chExt cx="0" cy="0"/>
        </a:xfrm>
      </p:grpSpPr>
      <p:sp>
        <p:nvSpPr>
          <p:cNvPr id="8" name="CuadroTexto 7">
            <a:extLst>
              <a:ext uri="{FF2B5EF4-FFF2-40B4-BE49-F238E27FC236}">
                <a16:creationId xmlns:a16="http://schemas.microsoft.com/office/drawing/2014/main" id="{6E4CDEEB-564B-D124-560B-453EE77390A6}"/>
              </a:ext>
            </a:extLst>
          </p:cNvPr>
          <p:cNvSpPr txBox="1"/>
          <p:nvPr/>
        </p:nvSpPr>
        <p:spPr>
          <a:xfrm>
            <a:off x="228599" y="188844"/>
            <a:ext cx="5406887" cy="584775"/>
          </a:xfrm>
          <a:prstGeom prst="rect">
            <a:avLst/>
          </a:prstGeom>
          <a:noFill/>
        </p:spPr>
        <p:txBody>
          <a:bodyPr wrap="square" rtlCol="0">
            <a:spAutoFit/>
          </a:bodyPr>
          <a:lstStyle/>
          <a:p>
            <a:r>
              <a:rPr lang="es-CL" sz="3200" b="1" dirty="0">
                <a:solidFill>
                  <a:srgbClr val="2A0088"/>
                </a:solidFill>
                <a:latin typeface="+mj-lt"/>
              </a:rPr>
              <a:t>Análisis Exploratorio de Datos</a:t>
            </a:r>
          </a:p>
        </p:txBody>
      </p:sp>
      <p:sp>
        <p:nvSpPr>
          <p:cNvPr id="9" name="CuadroTexto 8">
            <a:extLst>
              <a:ext uri="{FF2B5EF4-FFF2-40B4-BE49-F238E27FC236}">
                <a16:creationId xmlns:a16="http://schemas.microsoft.com/office/drawing/2014/main" id="{937D685C-9B11-B228-BFA7-C229ACB8FE49}"/>
              </a:ext>
            </a:extLst>
          </p:cNvPr>
          <p:cNvSpPr txBox="1"/>
          <p:nvPr/>
        </p:nvSpPr>
        <p:spPr>
          <a:xfrm>
            <a:off x="458512" y="1212386"/>
            <a:ext cx="10873409" cy="5035353"/>
          </a:xfrm>
          <a:prstGeom prst="rect">
            <a:avLst/>
          </a:prstGeom>
          <a:noFill/>
        </p:spPr>
        <p:txBody>
          <a:bodyPr wrap="square" rtlCol="0">
            <a:spAutoFit/>
          </a:bodyPr>
          <a:lstStyle/>
          <a:p>
            <a:pPr>
              <a:lnSpc>
                <a:spcPct val="150000"/>
              </a:lnSpc>
            </a:pPr>
            <a:r>
              <a:rPr lang="es-CL" dirty="0"/>
              <a:t>Se tienen distintas variables en la base con información acerca de las fechas y tiempo de los vuelos, aerolínea a cargo del vuelo, tanto para lo planificado como para lo que sucedió realmente en la operación, y el tipo de vuelo.</a:t>
            </a:r>
          </a:p>
          <a:p>
            <a:pPr>
              <a:lnSpc>
                <a:spcPct val="150000"/>
              </a:lnSpc>
            </a:pPr>
            <a:endParaRPr lang="es-CL" dirty="0"/>
          </a:p>
          <a:p>
            <a:pPr>
              <a:lnSpc>
                <a:spcPct val="150000"/>
              </a:lnSpc>
            </a:pPr>
            <a:r>
              <a:rPr lang="es-CL" dirty="0"/>
              <a:t>En primer lugar se graficaron las distribuciones de todas las variables y se obtuvieron las siguientes conclusiones:</a:t>
            </a:r>
          </a:p>
          <a:p>
            <a:pPr marL="285750" indent="-285750">
              <a:lnSpc>
                <a:spcPct val="150000"/>
              </a:lnSpc>
              <a:buFont typeface="Arial" panose="020B0604020202020204" pitchFamily="34" charset="0"/>
              <a:buChar char="•"/>
            </a:pPr>
            <a:r>
              <a:rPr lang="es-CL" dirty="0"/>
              <a:t>Existen variables que son relativamente constantes y no aportan información: El día del mes, ciudad de origen programado y ciudad de origen operacional (ambas son Santiago de Chile en todos los registros).</a:t>
            </a:r>
          </a:p>
          <a:p>
            <a:pPr marL="285750" indent="-285750">
              <a:lnSpc>
                <a:spcPct val="150000"/>
              </a:lnSpc>
              <a:buFont typeface="Arial" panose="020B0604020202020204" pitchFamily="34" charset="0"/>
              <a:buChar char="•"/>
            </a:pPr>
            <a:r>
              <a:rPr lang="es-CL" dirty="0"/>
              <a:t>Hay ciertas ciudades de destino que son las que tienen una mayor frecuencia de vuelos.</a:t>
            </a:r>
          </a:p>
          <a:p>
            <a:pPr marL="285750" indent="-285750">
              <a:lnSpc>
                <a:spcPct val="150000"/>
              </a:lnSpc>
              <a:buFont typeface="Arial" panose="020B0604020202020204" pitchFamily="34" charset="0"/>
              <a:buChar char="•"/>
            </a:pPr>
            <a:r>
              <a:rPr lang="es-CL" dirty="0"/>
              <a:t>Existen ciertas aerolíneas que acumulan la gran mayoría de vuelos: LAN y SKU.</a:t>
            </a:r>
          </a:p>
          <a:p>
            <a:pPr marL="285750" indent="-285750">
              <a:lnSpc>
                <a:spcPct val="150000"/>
              </a:lnSpc>
              <a:buFont typeface="Arial" panose="020B0604020202020204" pitchFamily="34" charset="0"/>
              <a:buChar char="•"/>
            </a:pPr>
            <a:r>
              <a:rPr lang="es-CL" dirty="0"/>
              <a:t>Abril y junio son los meses con menos vuelos; diciembre y enero son los que tienen más vuelos.</a:t>
            </a:r>
          </a:p>
          <a:p>
            <a:pPr marL="285750" indent="-285750">
              <a:lnSpc>
                <a:spcPct val="150000"/>
              </a:lnSpc>
              <a:buFont typeface="Arial" panose="020B0604020202020204" pitchFamily="34" charset="0"/>
              <a:buChar char="•"/>
            </a:pPr>
            <a:r>
              <a:rPr lang="es-CL" dirty="0"/>
              <a:t>Los días sábados salen menos vuelos, mientras que el viernes es donde más salen.</a:t>
            </a:r>
          </a:p>
          <a:p>
            <a:pPr marL="285750" indent="-285750">
              <a:lnSpc>
                <a:spcPct val="150000"/>
              </a:lnSpc>
              <a:buFont typeface="Arial" panose="020B0604020202020204" pitchFamily="34" charset="0"/>
              <a:buChar char="•"/>
            </a:pPr>
            <a:r>
              <a:rPr lang="es-CL" dirty="0"/>
              <a:t>En la madrugada es donde salen menos vuelos, y a las 7am es donde más vuelos salen.</a:t>
            </a:r>
          </a:p>
          <a:p>
            <a:pPr marL="285750" indent="-285750">
              <a:lnSpc>
                <a:spcPct val="150000"/>
              </a:lnSpc>
              <a:buFont typeface="Arial" panose="020B0604020202020204" pitchFamily="34" charset="0"/>
              <a:buChar char="•"/>
            </a:pPr>
            <a:r>
              <a:rPr lang="es-CL" dirty="0"/>
              <a:t>El 54% de los vuelos del 2017 fueron nacionales.</a:t>
            </a:r>
          </a:p>
        </p:txBody>
      </p:sp>
      <p:sp>
        <p:nvSpPr>
          <p:cNvPr id="2" name="Marcador de número de diapositiva 1">
            <a:extLst>
              <a:ext uri="{FF2B5EF4-FFF2-40B4-BE49-F238E27FC236}">
                <a16:creationId xmlns:a16="http://schemas.microsoft.com/office/drawing/2014/main" id="{8A75DEEA-F994-1C7F-305A-48C17E307A7C}"/>
              </a:ext>
            </a:extLst>
          </p:cNvPr>
          <p:cNvSpPr>
            <a:spLocks noGrp="1"/>
          </p:cNvSpPr>
          <p:nvPr>
            <p:ph type="sldNum" sz="quarter" idx="12"/>
          </p:nvPr>
        </p:nvSpPr>
        <p:spPr/>
        <p:txBody>
          <a:bodyPr/>
          <a:lstStyle/>
          <a:p>
            <a:fld id="{39F0C612-D641-5E4A-8CAA-DEE0F13F41CB}" type="slidenum">
              <a:rPr lang="es-CL" smtClean="0"/>
              <a:t>2</a:t>
            </a:fld>
            <a:endParaRPr lang="es-CL"/>
          </a:p>
        </p:txBody>
      </p:sp>
    </p:spTree>
    <p:extLst>
      <p:ext uri="{BB962C8B-B14F-4D97-AF65-F5344CB8AC3E}">
        <p14:creationId xmlns:p14="http://schemas.microsoft.com/office/powerpoint/2010/main" val="23076871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4988"/>
            <a:lum/>
          </a:blip>
          <a:srcRect/>
          <a:stretch>
            <a:fillRect/>
          </a:stretch>
        </a:blipFill>
        <a:effectLst/>
      </p:bgPr>
    </p:bg>
    <p:spTree>
      <p:nvGrpSpPr>
        <p:cNvPr id="1" name=""/>
        <p:cNvGrpSpPr/>
        <p:nvPr/>
      </p:nvGrpSpPr>
      <p:grpSpPr>
        <a:xfrm>
          <a:off x="0" y="0"/>
          <a:ext cx="0" cy="0"/>
          <a:chOff x="0" y="0"/>
          <a:chExt cx="0" cy="0"/>
        </a:xfrm>
      </p:grpSpPr>
      <p:sp>
        <p:nvSpPr>
          <p:cNvPr id="8" name="CuadroTexto 7">
            <a:extLst>
              <a:ext uri="{FF2B5EF4-FFF2-40B4-BE49-F238E27FC236}">
                <a16:creationId xmlns:a16="http://schemas.microsoft.com/office/drawing/2014/main" id="{6E4CDEEB-564B-D124-560B-453EE77390A6}"/>
              </a:ext>
            </a:extLst>
          </p:cNvPr>
          <p:cNvSpPr txBox="1"/>
          <p:nvPr/>
        </p:nvSpPr>
        <p:spPr>
          <a:xfrm>
            <a:off x="228599" y="188844"/>
            <a:ext cx="5406887" cy="584775"/>
          </a:xfrm>
          <a:prstGeom prst="rect">
            <a:avLst/>
          </a:prstGeom>
          <a:noFill/>
        </p:spPr>
        <p:txBody>
          <a:bodyPr wrap="square" rtlCol="0">
            <a:spAutoFit/>
          </a:bodyPr>
          <a:lstStyle/>
          <a:p>
            <a:r>
              <a:rPr lang="es-CL" sz="3200" b="1" dirty="0">
                <a:solidFill>
                  <a:srgbClr val="2A0088"/>
                </a:solidFill>
                <a:latin typeface="+mj-lt"/>
              </a:rPr>
              <a:t>Análisis Exploratorio de Datos</a:t>
            </a:r>
          </a:p>
        </p:txBody>
      </p:sp>
      <p:sp>
        <p:nvSpPr>
          <p:cNvPr id="9" name="CuadroTexto 8">
            <a:extLst>
              <a:ext uri="{FF2B5EF4-FFF2-40B4-BE49-F238E27FC236}">
                <a16:creationId xmlns:a16="http://schemas.microsoft.com/office/drawing/2014/main" id="{937D685C-9B11-B228-BFA7-C229ACB8FE49}"/>
              </a:ext>
            </a:extLst>
          </p:cNvPr>
          <p:cNvSpPr txBox="1"/>
          <p:nvPr/>
        </p:nvSpPr>
        <p:spPr>
          <a:xfrm>
            <a:off x="458512" y="1212386"/>
            <a:ext cx="10873409" cy="5355312"/>
          </a:xfrm>
          <a:prstGeom prst="rect">
            <a:avLst/>
          </a:prstGeom>
          <a:noFill/>
        </p:spPr>
        <p:txBody>
          <a:bodyPr wrap="square" rtlCol="0">
            <a:spAutoFit/>
          </a:bodyPr>
          <a:lstStyle/>
          <a:p>
            <a:pPr>
              <a:lnSpc>
                <a:spcPct val="150000"/>
              </a:lnSpc>
            </a:pPr>
            <a:r>
              <a:rPr lang="es-CL" dirty="0"/>
              <a:t>Se comprobó que no existen datos nulos en la base.</a:t>
            </a:r>
          </a:p>
          <a:p>
            <a:pPr>
              <a:lnSpc>
                <a:spcPct val="150000"/>
              </a:lnSpc>
            </a:pPr>
            <a:r>
              <a:rPr lang="es-CL" dirty="0"/>
              <a:t>Se crearon las variables que se pedían en el enunciado y luego se revisó como se comportaban las distintas variables de la base con respecto a la nueva target de atraso (delay_15).</a:t>
            </a:r>
          </a:p>
          <a:p>
            <a:pPr>
              <a:lnSpc>
                <a:spcPct val="150000"/>
              </a:lnSpc>
            </a:pPr>
            <a:r>
              <a:rPr lang="es-CL" dirty="0"/>
              <a:t>Se realizó el siguiente supuesto: </a:t>
            </a:r>
            <a:r>
              <a:rPr lang="es-CL" b="1" dirty="0"/>
              <a:t>las primeras 2 siglas del código de destino (Des-I o Des-O) corresponden al código del país.</a:t>
            </a:r>
            <a:endParaRPr lang="es-CL" dirty="0"/>
          </a:p>
          <a:p>
            <a:pPr>
              <a:lnSpc>
                <a:spcPct val="150000"/>
              </a:lnSpc>
            </a:pPr>
            <a:r>
              <a:rPr lang="es-CL" dirty="0"/>
              <a:t>De lo anterior se obtuvieron las siguientes conclusiones:</a:t>
            </a:r>
          </a:p>
          <a:p>
            <a:pPr marL="285750" indent="-285750">
              <a:buFont typeface="Arial" panose="020B0604020202020204" pitchFamily="34" charset="0"/>
              <a:buChar char="•"/>
            </a:pPr>
            <a:r>
              <a:rPr lang="es-CL" dirty="0"/>
              <a:t>Existen destinos que siempre se atrasan.</a:t>
            </a:r>
          </a:p>
          <a:p>
            <a:pPr marL="285750" indent="-285750">
              <a:buFont typeface="Arial" panose="020B0604020202020204" pitchFamily="34" charset="0"/>
              <a:buChar char="•"/>
            </a:pPr>
            <a:r>
              <a:rPr lang="es-CL" dirty="0"/>
              <a:t>Existen países de destino en donde más de la mitad de los vuelos se atrasa.</a:t>
            </a:r>
          </a:p>
          <a:p>
            <a:pPr marL="285750" indent="-285750">
              <a:buFont typeface="Arial" panose="020B0604020202020204" pitchFamily="34" charset="0"/>
              <a:buChar char="•"/>
            </a:pPr>
            <a:r>
              <a:rPr lang="es-CL" dirty="0"/>
              <a:t>Existen aerolíneas que siempre se atrasan</a:t>
            </a:r>
          </a:p>
          <a:p>
            <a:pPr marL="285750" indent="-285750">
              <a:buFont typeface="Arial" panose="020B0604020202020204" pitchFamily="34" charset="0"/>
              <a:buChar char="•"/>
            </a:pPr>
            <a:r>
              <a:rPr lang="es-CL" dirty="0"/>
              <a:t>Julio es el mes con mayor porcentaje de atraso dentro de todos los vuelos que salieron.</a:t>
            </a:r>
          </a:p>
          <a:p>
            <a:pPr marL="285750" indent="-285750">
              <a:buFont typeface="Arial" panose="020B0604020202020204" pitchFamily="34" charset="0"/>
              <a:buChar char="•"/>
            </a:pPr>
            <a:r>
              <a:rPr lang="es-CL" dirty="0"/>
              <a:t>Lunes y viernes son los días con más porcentaje de atrasos.</a:t>
            </a:r>
          </a:p>
          <a:p>
            <a:pPr marL="285750" indent="-285750">
              <a:buFont typeface="Arial" panose="020B0604020202020204" pitchFamily="34" charset="0"/>
              <a:buChar char="•"/>
            </a:pPr>
            <a:r>
              <a:rPr lang="es-CL" dirty="0"/>
              <a:t>La temporada parece no ser un factor diferenciador en los atrasos de los vuelos.</a:t>
            </a:r>
          </a:p>
          <a:p>
            <a:pPr marL="285750" indent="-285750">
              <a:buFont typeface="Arial" panose="020B0604020202020204" pitchFamily="34" charset="0"/>
              <a:buChar char="•"/>
            </a:pPr>
            <a:r>
              <a:rPr lang="es-CL" dirty="0"/>
              <a:t>Hay más atrasos en vuelos internacional.</a:t>
            </a:r>
          </a:p>
          <a:p>
            <a:pPr marL="285750" indent="-285750">
              <a:buFont typeface="Arial" panose="020B0604020202020204" pitchFamily="34" charset="0"/>
              <a:buChar char="•"/>
            </a:pPr>
            <a:r>
              <a:rPr lang="es-CL" dirty="0"/>
              <a:t>En la noche es donde porcentualmente se tienen más atrasos.</a:t>
            </a:r>
          </a:p>
          <a:p>
            <a:pPr marL="285750" indent="-285750">
              <a:buFont typeface="Arial" panose="020B0604020202020204" pitchFamily="34" charset="0"/>
              <a:buChar char="•"/>
            </a:pPr>
            <a:endParaRPr lang="es-CL" dirty="0"/>
          </a:p>
          <a:p>
            <a:r>
              <a:rPr lang="es-CL" i="1" dirty="0"/>
              <a:t>En anexos se pueden encontrar todos los gráficos obtenidos del Análisis Exploratorio.</a:t>
            </a:r>
          </a:p>
        </p:txBody>
      </p:sp>
      <p:sp>
        <p:nvSpPr>
          <p:cNvPr id="2" name="Marcador de número de diapositiva 1">
            <a:extLst>
              <a:ext uri="{FF2B5EF4-FFF2-40B4-BE49-F238E27FC236}">
                <a16:creationId xmlns:a16="http://schemas.microsoft.com/office/drawing/2014/main" id="{777B567D-326A-C241-EDF8-F06616363280}"/>
              </a:ext>
            </a:extLst>
          </p:cNvPr>
          <p:cNvSpPr>
            <a:spLocks noGrp="1"/>
          </p:cNvSpPr>
          <p:nvPr>
            <p:ph type="sldNum" sz="quarter" idx="12"/>
          </p:nvPr>
        </p:nvSpPr>
        <p:spPr/>
        <p:txBody>
          <a:bodyPr/>
          <a:lstStyle/>
          <a:p>
            <a:fld id="{39F0C612-D641-5E4A-8CAA-DEE0F13F41CB}" type="slidenum">
              <a:rPr lang="es-CL" smtClean="0"/>
              <a:t>3</a:t>
            </a:fld>
            <a:endParaRPr lang="es-CL"/>
          </a:p>
        </p:txBody>
      </p:sp>
    </p:spTree>
    <p:extLst>
      <p:ext uri="{BB962C8B-B14F-4D97-AF65-F5344CB8AC3E}">
        <p14:creationId xmlns:p14="http://schemas.microsoft.com/office/powerpoint/2010/main" val="18511151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4988"/>
            <a:lum/>
          </a:blip>
          <a:srcRect/>
          <a:stretch>
            <a:fillRect/>
          </a:stretch>
        </a:blipFill>
        <a:effectLst/>
      </p:bgPr>
    </p:bg>
    <p:spTree>
      <p:nvGrpSpPr>
        <p:cNvPr id="1" name=""/>
        <p:cNvGrpSpPr/>
        <p:nvPr/>
      </p:nvGrpSpPr>
      <p:grpSpPr>
        <a:xfrm>
          <a:off x="0" y="0"/>
          <a:ext cx="0" cy="0"/>
          <a:chOff x="0" y="0"/>
          <a:chExt cx="0" cy="0"/>
        </a:xfrm>
      </p:grpSpPr>
      <p:sp>
        <p:nvSpPr>
          <p:cNvPr id="8" name="CuadroTexto 7">
            <a:extLst>
              <a:ext uri="{FF2B5EF4-FFF2-40B4-BE49-F238E27FC236}">
                <a16:creationId xmlns:a16="http://schemas.microsoft.com/office/drawing/2014/main" id="{6E4CDEEB-564B-D124-560B-453EE77390A6}"/>
              </a:ext>
            </a:extLst>
          </p:cNvPr>
          <p:cNvSpPr txBox="1"/>
          <p:nvPr/>
        </p:nvSpPr>
        <p:spPr>
          <a:xfrm>
            <a:off x="228599" y="188844"/>
            <a:ext cx="5406887" cy="584775"/>
          </a:xfrm>
          <a:prstGeom prst="rect">
            <a:avLst/>
          </a:prstGeom>
          <a:noFill/>
        </p:spPr>
        <p:txBody>
          <a:bodyPr wrap="square" rtlCol="0">
            <a:spAutoFit/>
          </a:bodyPr>
          <a:lstStyle/>
          <a:p>
            <a:r>
              <a:rPr lang="es-CL" sz="3200" b="1" dirty="0">
                <a:solidFill>
                  <a:srgbClr val="2A0088"/>
                </a:solidFill>
                <a:latin typeface="+mj-lt"/>
              </a:rPr>
              <a:t>Preprocesamiento</a:t>
            </a:r>
          </a:p>
        </p:txBody>
      </p:sp>
      <p:sp>
        <p:nvSpPr>
          <p:cNvPr id="9" name="CuadroTexto 8">
            <a:extLst>
              <a:ext uri="{FF2B5EF4-FFF2-40B4-BE49-F238E27FC236}">
                <a16:creationId xmlns:a16="http://schemas.microsoft.com/office/drawing/2014/main" id="{937D685C-9B11-B228-BFA7-C229ACB8FE49}"/>
              </a:ext>
            </a:extLst>
          </p:cNvPr>
          <p:cNvSpPr txBox="1"/>
          <p:nvPr/>
        </p:nvSpPr>
        <p:spPr>
          <a:xfrm>
            <a:off x="458512" y="1212386"/>
            <a:ext cx="10873409" cy="4204356"/>
          </a:xfrm>
          <a:prstGeom prst="rect">
            <a:avLst/>
          </a:prstGeom>
          <a:noFill/>
        </p:spPr>
        <p:txBody>
          <a:bodyPr wrap="square" rtlCol="0">
            <a:spAutoFit/>
          </a:bodyPr>
          <a:lstStyle/>
          <a:p>
            <a:pPr>
              <a:lnSpc>
                <a:spcPct val="150000"/>
              </a:lnSpc>
            </a:pPr>
            <a:r>
              <a:rPr lang="es-CL" dirty="0"/>
              <a:t>Finalmente nos quedamos sólo con variables categóricas, por lo que se realizó One Hot Encoding para transformar las distintas categorías por variable, en columnas binarias. De esta manera, la base aumentó su dimensionalidad a 239 features, cada una corresponde a una categoría de una de las variables iniciales.</a:t>
            </a:r>
          </a:p>
          <a:p>
            <a:pPr>
              <a:lnSpc>
                <a:spcPct val="150000"/>
              </a:lnSpc>
            </a:pPr>
            <a:r>
              <a:rPr lang="es-CL" dirty="0"/>
              <a:t>Se hizo el balanceo de la target delay_15:</a:t>
            </a:r>
          </a:p>
          <a:p>
            <a:pPr marL="285750" indent="-285750">
              <a:lnSpc>
                <a:spcPct val="150000"/>
              </a:lnSpc>
              <a:buFont typeface="Arial" panose="020B0604020202020204" pitchFamily="34" charset="0"/>
              <a:buChar char="•"/>
            </a:pPr>
            <a:r>
              <a:rPr lang="es-CL" dirty="0"/>
              <a:t>80% de la base </a:t>
            </a:r>
            <a:r>
              <a:rPr lang="es-CL" dirty="0" err="1"/>
              <a:t>aprox</a:t>
            </a:r>
            <a:r>
              <a:rPr lang="es-CL" dirty="0"/>
              <a:t> no eran vuelos atrasados.</a:t>
            </a:r>
          </a:p>
          <a:p>
            <a:pPr marL="285750" indent="-285750">
              <a:lnSpc>
                <a:spcPct val="150000"/>
              </a:lnSpc>
              <a:buFont typeface="Arial" panose="020B0604020202020204" pitchFamily="34" charset="0"/>
              <a:buChar char="•"/>
            </a:pPr>
            <a:r>
              <a:rPr lang="es-CL" dirty="0"/>
              <a:t>Para la clase mayoritaria (no atraso), se hizo una muestra aleatoria de 30.000 registros.</a:t>
            </a:r>
          </a:p>
          <a:p>
            <a:pPr marL="285750" indent="-285750">
              <a:lnSpc>
                <a:spcPct val="150000"/>
              </a:lnSpc>
              <a:buFont typeface="Arial" panose="020B0604020202020204" pitchFamily="34" charset="0"/>
              <a:buChar char="•"/>
            </a:pPr>
            <a:r>
              <a:rPr lang="es-CL" dirty="0"/>
              <a:t>Para la clase minoritaria (atraso), se simularon datos utilizando la librería SMOTE, pasando así de 12.614 registros a 30.000 registros.</a:t>
            </a:r>
          </a:p>
          <a:p>
            <a:pPr marL="285750" indent="-285750">
              <a:lnSpc>
                <a:spcPct val="150000"/>
              </a:lnSpc>
              <a:buFont typeface="Arial" panose="020B0604020202020204" pitchFamily="34" charset="0"/>
              <a:buChar char="•"/>
            </a:pPr>
            <a:r>
              <a:rPr lang="es-CL" dirty="0"/>
              <a:t>De esta manera, la base final queda 50/50 en la target.</a:t>
            </a:r>
          </a:p>
          <a:p>
            <a:pPr>
              <a:lnSpc>
                <a:spcPct val="150000"/>
              </a:lnSpc>
            </a:pPr>
            <a:endParaRPr lang="es-CL" dirty="0"/>
          </a:p>
        </p:txBody>
      </p:sp>
      <p:sp>
        <p:nvSpPr>
          <p:cNvPr id="2" name="Marcador de número de diapositiva 1">
            <a:extLst>
              <a:ext uri="{FF2B5EF4-FFF2-40B4-BE49-F238E27FC236}">
                <a16:creationId xmlns:a16="http://schemas.microsoft.com/office/drawing/2014/main" id="{FEE1AE87-7921-4030-865A-BB8CF374F5FE}"/>
              </a:ext>
            </a:extLst>
          </p:cNvPr>
          <p:cNvSpPr>
            <a:spLocks noGrp="1"/>
          </p:cNvSpPr>
          <p:nvPr>
            <p:ph type="sldNum" sz="quarter" idx="12"/>
          </p:nvPr>
        </p:nvSpPr>
        <p:spPr/>
        <p:txBody>
          <a:bodyPr/>
          <a:lstStyle/>
          <a:p>
            <a:fld id="{39F0C612-D641-5E4A-8CAA-DEE0F13F41CB}" type="slidenum">
              <a:rPr lang="es-CL" smtClean="0"/>
              <a:t>4</a:t>
            </a:fld>
            <a:endParaRPr lang="es-CL"/>
          </a:p>
        </p:txBody>
      </p:sp>
    </p:spTree>
    <p:extLst>
      <p:ext uri="{BB962C8B-B14F-4D97-AF65-F5344CB8AC3E}">
        <p14:creationId xmlns:p14="http://schemas.microsoft.com/office/powerpoint/2010/main" val="21681605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4988"/>
            <a:lum/>
          </a:blip>
          <a:srcRect/>
          <a:stretch>
            <a:fillRect/>
          </a:stretch>
        </a:blipFill>
        <a:effectLst/>
      </p:bgPr>
    </p:bg>
    <p:spTree>
      <p:nvGrpSpPr>
        <p:cNvPr id="1" name=""/>
        <p:cNvGrpSpPr/>
        <p:nvPr/>
      </p:nvGrpSpPr>
      <p:grpSpPr>
        <a:xfrm>
          <a:off x="0" y="0"/>
          <a:ext cx="0" cy="0"/>
          <a:chOff x="0" y="0"/>
          <a:chExt cx="0" cy="0"/>
        </a:xfrm>
      </p:grpSpPr>
      <p:sp>
        <p:nvSpPr>
          <p:cNvPr id="8" name="CuadroTexto 7">
            <a:extLst>
              <a:ext uri="{FF2B5EF4-FFF2-40B4-BE49-F238E27FC236}">
                <a16:creationId xmlns:a16="http://schemas.microsoft.com/office/drawing/2014/main" id="{6E4CDEEB-564B-D124-560B-453EE77390A6}"/>
              </a:ext>
            </a:extLst>
          </p:cNvPr>
          <p:cNvSpPr txBox="1"/>
          <p:nvPr/>
        </p:nvSpPr>
        <p:spPr>
          <a:xfrm>
            <a:off x="228599" y="188844"/>
            <a:ext cx="5406887" cy="584775"/>
          </a:xfrm>
          <a:prstGeom prst="rect">
            <a:avLst/>
          </a:prstGeom>
          <a:noFill/>
        </p:spPr>
        <p:txBody>
          <a:bodyPr wrap="square" rtlCol="0">
            <a:spAutoFit/>
          </a:bodyPr>
          <a:lstStyle/>
          <a:p>
            <a:r>
              <a:rPr lang="es-CL" sz="3200" b="1" dirty="0">
                <a:solidFill>
                  <a:srgbClr val="2A0088"/>
                </a:solidFill>
                <a:latin typeface="+mj-lt"/>
              </a:rPr>
              <a:t>Entrenamiento</a:t>
            </a:r>
          </a:p>
        </p:txBody>
      </p:sp>
      <p:sp>
        <p:nvSpPr>
          <p:cNvPr id="9" name="CuadroTexto 8">
            <a:extLst>
              <a:ext uri="{FF2B5EF4-FFF2-40B4-BE49-F238E27FC236}">
                <a16:creationId xmlns:a16="http://schemas.microsoft.com/office/drawing/2014/main" id="{937D685C-9B11-B228-BFA7-C229ACB8FE49}"/>
              </a:ext>
            </a:extLst>
          </p:cNvPr>
          <p:cNvSpPr txBox="1"/>
          <p:nvPr/>
        </p:nvSpPr>
        <p:spPr>
          <a:xfrm>
            <a:off x="458512" y="1212386"/>
            <a:ext cx="10873409" cy="5866350"/>
          </a:xfrm>
          <a:prstGeom prst="rect">
            <a:avLst/>
          </a:prstGeom>
          <a:noFill/>
        </p:spPr>
        <p:txBody>
          <a:bodyPr wrap="square" rtlCol="0">
            <a:spAutoFit/>
          </a:bodyPr>
          <a:lstStyle/>
          <a:p>
            <a:pPr>
              <a:lnSpc>
                <a:spcPct val="150000"/>
              </a:lnSpc>
            </a:pPr>
            <a:r>
              <a:rPr lang="es-CL" dirty="0"/>
              <a:t>En primer lugar, se separó la base en entramiento y test con la función </a:t>
            </a:r>
            <a:r>
              <a:rPr lang="es-CL" dirty="0" err="1"/>
              <a:t>train_test_Split</a:t>
            </a:r>
            <a:r>
              <a:rPr lang="es-CL" dirty="0"/>
              <a:t> de la librería </a:t>
            </a:r>
            <a:r>
              <a:rPr lang="es-CL" dirty="0" err="1"/>
              <a:t>scikit-learn</a:t>
            </a:r>
            <a:r>
              <a:rPr lang="es-CL" dirty="0"/>
              <a:t>.</a:t>
            </a:r>
          </a:p>
          <a:p>
            <a:pPr>
              <a:lnSpc>
                <a:spcPct val="150000"/>
              </a:lnSpc>
            </a:pPr>
            <a:endParaRPr lang="es-CL" dirty="0"/>
          </a:p>
          <a:p>
            <a:pPr>
              <a:lnSpc>
                <a:spcPct val="150000"/>
              </a:lnSpc>
            </a:pPr>
            <a:r>
              <a:rPr lang="es-CL" dirty="0"/>
              <a:t>Debido al tipo de data se entrenaron 4 modelos distintos: </a:t>
            </a:r>
            <a:r>
              <a:rPr lang="es-CL" dirty="0" err="1"/>
              <a:t>Naive</a:t>
            </a:r>
            <a:r>
              <a:rPr lang="es-CL" dirty="0"/>
              <a:t> Bayes, SVM, Random Forest y XGBoost; esperando que Random Forest y XGBoost tuvieran un mejor desempeño al ser de tipo árbol (se comportan de mejor manera con data categórica).</a:t>
            </a:r>
          </a:p>
          <a:p>
            <a:pPr>
              <a:lnSpc>
                <a:spcPct val="150000"/>
              </a:lnSpc>
            </a:pPr>
            <a:endParaRPr lang="es-CL" dirty="0"/>
          </a:p>
          <a:p>
            <a:pPr>
              <a:lnSpc>
                <a:spcPct val="150000"/>
              </a:lnSpc>
            </a:pPr>
            <a:r>
              <a:rPr lang="es-CL" dirty="0"/>
              <a:t>Cada modelo tuvo la misma estructura de entrenamiento:</a:t>
            </a:r>
          </a:p>
          <a:p>
            <a:pPr marL="285750" indent="-285750">
              <a:buFont typeface="Arial" panose="020B0604020202020204" pitchFamily="34" charset="0"/>
              <a:buChar char="•"/>
            </a:pPr>
            <a:r>
              <a:rPr lang="es-CL" dirty="0"/>
              <a:t>Optimización de hiperparámetros con RandomizedSearchCV</a:t>
            </a:r>
          </a:p>
          <a:p>
            <a:pPr marL="285750" indent="-285750">
              <a:buFont typeface="Arial" panose="020B0604020202020204" pitchFamily="34" charset="0"/>
              <a:buChar char="•"/>
            </a:pPr>
            <a:r>
              <a:rPr lang="es-CL" dirty="0"/>
              <a:t>Cross-validation con </a:t>
            </a:r>
            <a:r>
              <a:rPr lang="es-CL" dirty="0" err="1"/>
              <a:t>StratifiedKfold</a:t>
            </a:r>
            <a:endParaRPr lang="es-CL" dirty="0"/>
          </a:p>
          <a:p>
            <a:pPr marL="285750" indent="-285750">
              <a:buFont typeface="Arial" panose="020B0604020202020204" pitchFamily="34" charset="0"/>
              <a:buChar char="•"/>
            </a:pPr>
            <a:r>
              <a:rPr lang="es-CL" dirty="0"/>
              <a:t>Métrica de </a:t>
            </a:r>
            <a:r>
              <a:rPr lang="es-CL" dirty="0" err="1"/>
              <a:t>scoring</a:t>
            </a:r>
            <a:r>
              <a:rPr lang="es-CL" dirty="0"/>
              <a:t> de RandomizedSearchCV fue </a:t>
            </a:r>
            <a:r>
              <a:rPr lang="es-CL" dirty="0" err="1"/>
              <a:t>roc_auc</a:t>
            </a:r>
            <a:endParaRPr lang="es-CL" dirty="0"/>
          </a:p>
          <a:p>
            <a:pPr marL="285750" indent="-285750">
              <a:lnSpc>
                <a:spcPct val="150000"/>
              </a:lnSpc>
              <a:buFont typeface="Arial" panose="020B0604020202020204" pitchFamily="34" charset="0"/>
              <a:buChar char="•"/>
            </a:pPr>
            <a:endParaRPr lang="es-CL" dirty="0"/>
          </a:p>
          <a:p>
            <a:pPr>
              <a:lnSpc>
                <a:spcPct val="150000"/>
              </a:lnSpc>
            </a:pPr>
            <a:r>
              <a:rPr lang="es-CL" dirty="0"/>
              <a:t>El modelo de SVM fue el único al que no se le pudo hacer optimización de hiperparámetros debido a que cada iteración tomaba mucho tiempo (aproximadamente 30 minutos), y este al ser un modelo sólo para comparar y contrastar los resultados de los modelos de tipo árbol, se dejaron los hiperparámetros por defecto.</a:t>
            </a:r>
          </a:p>
          <a:p>
            <a:pPr>
              <a:lnSpc>
                <a:spcPct val="150000"/>
              </a:lnSpc>
            </a:pPr>
            <a:endParaRPr lang="es-CL" dirty="0"/>
          </a:p>
        </p:txBody>
      </p:sp>
      <p:sp>
        <p:nvSpPr>
          <p:cNvPr id="2" name="Marcador de número de diapositiva 1">
            <a:extLst>
              <a:ext uri="{FF2B5EF4-FFF2-40B4-BE49-F238E27FC236}">
                <a16:creationId xmlns:a16="http://schemas.microsoft.com/office/drawing/2014/main" id="{04EB0762-6B16-8441-3C2C-9364BC6FD8CC}"/>
              </a:ext>
            </a:extLst>
          </p:cNvPr>
          <p:cNvSpPr>
            <a:spLocks noGrp="1"/>
          </p:cNvSpPr>
          <p:nvPr>
            <p:ph type="sldNum" sz="quarter" idx="12"/>
          </p:nvPr>
        </p:nvSpPr>
        <p:spPr/>
        <p:txBody>
          <a:bodyPr/>
          <a:lstStyle/>
          <a:p>
            <a:fld id="{39F0C612-D641-5E4A-8CAA-DEE0F13F41CB}" type="slidenum">
              <a:rPr lang="es-CL" smtClean="0"/>
              <a:t>5</a:t>
            </a:fld>
            <a:endParaRPr lang="es-CL"/>
          </a:p>
        </p:txBody>
      </p:sp>
    </p:spTree>
    <p:extLst>
      <p:ext uri="{BB962C8B-B14F-4D97-AF65-F5344CB8AC3E}">
        <p14:creationId xmlns:p14="http://schemas.microsoft.com/office/powerpoint/2010/main" val="36372375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4988"/>
            <a:lum/>
          </a:blip>
          <a:srcRect/>
          <a:stretch>
            <a:fillRect/>
          </a:stretch>
        </a:blipFill>
        <a:effectLst/>
      </p:bgPr>
    </p:bg>
    <p:spTree>
      <p:nvGrpSpPr>
        <p:cNvPr id="1" name=""/>
        <p:cNvGrpSpPr/>
        <p:nvPr/>
      </p:nvGrpSpPr>
      <p:grpSpPr>
        <a:xfrm>
          <a:off x="0" y="0"/>
          <a:ext cx="0" cy="0"/>
          <a:chOff x="0" y="0"/>
          <a:chExt cx="0" cy="0"/>
        </a:xfrm>
      </p:grpSpPr>
      <p:sp>
        <p:nvSpPr>
          <p:cNvPr id="8" name="CuadroTexto 7">
            <a:extLst>
              <a:ext uri="{FF2B5EF4-FFF2-40B4-BE49-F238E27FC236}">
                <a16:creationId xmlns:a16="http://schemas.microsoft.com/office/drawing/2014/main" id="{6E4CDEEB-564B-D124-560B-453EE77390A6}"/>
              </a:ext>
            </a:extLst>
          </p:cNvPr>
          <p:cNvSpPr txBox="1"/>
          <p:nvPr/>
        </p:nvSpPr>
        <p:spPr>
          <a:xfrm>
            <a:off x="228599" y="188844"/>
            <a:ext cx="5406887" cy="584775"/>
          </a:xfrm>
          <a:prstGeom prst="rect">
            <a:avLst/>
          </a:prstGeom>
          <a:noFill/>
        </p:spPr>
        <p:txBody>
          <a:bodyPr wrap="square" rtlCol="0">
            <a:spAutoFit/>
          </a:bodyPr>
          <a:lstStyle/>
          <a:p>
            <a:r>
              <a:rPr lang="es-CL" sz="3200" b="1" dirty="0">
                <a:solidFill>
                  <a:srgbClr val="2A0088"/>
                </a:solidFill>
                <a:latin typeface="+mj-lt"/>
              </a:rPr>
              <a:t>Evaluación</a:t>
            </a:r>
          </a:p>
        </p:txBody>
      </p:sp>
      <mc:AlternateContent xmlns:mc="http://schemas.openxmlformats.org/markup-compatibility/2006">
        <mc:Choice xmlns:a14="http://schemas.microsoft.com/office/drawing/2010/main" Requires="a14">
          <p:sp>
            <p:nvSpPr>
              <p:cNvPr id="9" name="CuadroTexto 8">
                <a:extLst>
                  <a:ext uri="{FF2B5EF4-FFF2-40B4-BE49-F238E27FC236}">
                    <a16:creationId xmlns:a16="http://schemas.microsoft.com/office/drawing/2014/main" id="{937D685C-9B11-B228-BFA7-C229ACB8FE49}"/>
                  </a:ext>
                </a:extLst>
              </p:cNvPr>
              <p:cNvSpPr txBox="1"/>
              <p:nvPr/>
            </p:nvSpPr>
            <p:spPr>
              <a:xfrm>
                <a:off x="458512" y="1074363"/>
                <a:ext cx="10873409" cy="6112699"/>
              </a:xfrm>
              <a:prstGeom prst="rect">
                <a:avLst/>
              </a:prstGeom>
              <a:noFill/>
            </p:spPr>
            <p:txBody>
              <a:bodyPr wrap="square" rtlCol="0">
                <a:spAutoFit/>
              </a:bodyPr>
              <a:lstStyle/>
              <a:p>
                <a:pPr>
                  <a:lnSpc>
                    <a:spcPct val="150000"/>
                  </a:lnSpc>
                </a:pPr>
                <a:r>
                  <a:rPr lang="es-CL" dirty="0"/>
                  <a:t>Se evaluaron todos los modelos con 4 de las principales métricas de evaluación en modelos de clasificación:</a:t>
                </a:r>
              </a:p>
              <a:p>
                <a:pPr marL="285750" indent="-285750">
                  <a:lnSpc>
                    <a:spcPct val="150000"/>
                  </a:lnSpc>
                  <a:buFont typeface="Arial" panose="020B0604020202020204" pitchFamily="34" charset="0"/>
                  <a:buChar char="•"/>
                </a:pPr>
                <a:r>
                  <a:rPr lang="es-CL" dirty="0"/>
                  <a:t>AUC: Representa que tan bien el modelo es capaz de distinguir entre clases, es decir, clasificar los 0 como 0 y a los 1 como 1. Mientras más cercano a 1, mejor será el modelo.</a:t>
                </a:r>
              </a:p>
              <a:p>
                <a:pPr marL="285750" indent="-285750">
                  <a:lnSpc>
                    <a:spcPct val="150000"/>
                  </a:lnSpc>
                  <a:buFont typeface="Arial" panose="020B0604020202020204" pitchFamily="34" charset="0"/>
                  <a:buChar char="•"/>
                </a:pPr>
                <a:r>
                  <a:rPr lang="es-CL" dirty="0"/>
                  <a:t>Accuracy: Cuantos casos del total de la base el modelo puede clasificar correctamente, independiente de la clase. En bases desbalanceadas no es un buen indicador, pero en este problema no sucede (ya se trató el balanceo de clases).</a:t>
                </a:r>
              </a:p>
              <a:p>
                <a:pPr marL="285750" indent="-285750">
                  <a:lnSpc>
                    <a:spcPct val="150000"/>
                  </a:lnSpc>
                  <a:buFont typeface="Arial" panose="020B0604020202020204" pitchFamily="34" charset="0"/>
                  <a:buChar char="•"/>
                </a:pPr>
                <a:r>
                  <a:rPr lang="es-CL" dirty="0" err="1"/>
                  <a:t>Precision</a:t>
                </a:r>
                <a:r>
                  <a:rPr lang="es-CL" dirty="0"/>
                  <a:t>: Para cada clase, que tantos casos el modelo logra predecir correctamente. Es decir, del total de casos en que el modelo predice que pertenece a una clase, que porcentaje efectivamente si pertenecía a dicha clase.</a:t>
                </a:r>
              </a:p>
              <a:p>
                <a:pPr marL="285750" indent="-285750">
                  <a:lnSpc>
                    <a:spcPct val="150000"/>
                  </a:lnSpc>
                  <a:buFont typeface="Arial" panose="020B0604020202020204" pitchFamily="34" charset="0"/>
                  <a:buChar char="•"/>
                </a:pPr>
                <a:r>
                  <a:rPr lang="es-CL" dirty="0"/>
                  <a:t>F1-Score: Mezcla de 2 criterios (</a:t>
                </a:r>
                <a:r>
                  <a:rPr lang="es-CL" dirty="0" err="1"/>
                  <a:t>precision</a:t>
                </a:r>
                <a:r>
                  <a:rPr lang="es-CL" dirty="0"/>
                  <a:t> y recall). Su fórmula es </a:t>
                </a:r>
                <a14:m>
                  <m:oMath xmlns:m="http://schemas.openxmlformats.org/officeDocument/2006/math">
                    <m:f>
                      <m:fPr>
                        <m:ctrlPr>
                          <a:rPr lang="es-CL" i="1" smtClean="0">
                            <a:latin typeface="Cambria Math" panose="02040503050406030204" pitchFamily="18" charset="0"/>
                          </a:rPr>
                        </m:ctrlPr>
                      </m:fPr>
                      <m:num>
                        <m:r>
                          <a:rPr lang="es-ES" b="0" i="1" smtClean="0">
                            <a:latin typeface="Cambria Math" panose="02040503050406030204" pitchFamily="18" charset="0"/>
                          </a:rPr>
                          <m:t>2∗(</m:t>
                        </m:r>
                        <m:r>
                          <a:rPr lang="es-ES" b="0" i="1" smtClean="0">
                            <a:latin typeface="Cambria Math" panose="02040503050406030204" pitchFamily="18" charset="0"/>
                          </a:rPr>
                          <m:t>𝑃𝑟𝑒𝑐𝑖𝑠𝑖𝑜𝑛</m:t>
                        </m:r>
                        <m:r>
                          <a:rPr lang="es-ES" b="0" i="1" smtClean="0">
                            <a:latin typeface="Cambria Math" panose="02040503050406030204" pitchFamily="18" charset="0"/>
                          </a:rPr>
                          <m:t>∗</m:t>
                        </m:r>
                        <m:r>
                          <a:rPr lang="es-ES" b="0" i="1" smtClean="0">
                            <a:latin typeface="Cambria Math" panose="02040503050406030204" pitchFamily="18" charset="0"/>
                          </a:rPr>
                          <m:t>𝑅𝑒𝑐𝑎𝑙𝑙</m:t>
                        </m:r>
                        <m:r>
                          <a:rPr lang="es-ES" b="0" i="1" smtClean="0">
                            <a:latin typeface="Cambria Math" panose="02040503050406030204" pitchFamily="18" charset="0"/>
                          </a:rPr>
                          <m:t>)</m:t>
                        </m:r>
                      </m:num>
                      <m:den>
                        <m:r>
                          <a:rPr lang="es-ES" b="0" i="1" smtClean="0">
                            <a:latin typeface="Cambria Math" panose="02040503050406030204" pitchFamily="18" charset="0"/>
                          </a:rPr>
                          <m:t>(</m:t>
                        </m:r>
                        <m:r>
                          <a:rPr lang="es-ES" b="0" i="1" smtClean="0">
                            <a:latin typeface="Cambria Math" panose="02040503050406030204" pitchFamily="18" charset="0"/>
                          </a:rPr>
                          <m:t>𝑃𝑟𝑒𝑐𝑖𝑠𝑖𝑜𝑛</m:t>
                        </m:r>
                        <m:r>
                          <a:rPr lang="es-ES" b="0" i="1" smtClean="0">
                            <a:latin typeface="Cambria Math" panose="02040503050406030204" pitchFamily="18" charset="0"/>
                          </a:rPr>
                          <m:t>+</m:t>
                        </m:r>
                        <m:r>
                          <a:rPr lang="es-ES" b="0" i="1" smtClean="0">
                            <a:latin typeface="Cambria Math" panose="02040503050406030204" pitchFamily="18" charset="0"/>
                          </a:rPr>
                          <m:t>𝑅𝑒𝑐𝑎𝑙𝑙</m:t>
                        </m:r>
                        <m:r>
                          <a:rPr lang="es-ES" b="0" i="1" smtClean="0">
                            <a:latin typeface="Cambria Math" panose="02040503050406030204" pitchFamily="18" charset="0"/>
                          </a:rPr>
                          <m:t>)</m:t>
                        </m:r>
                      </m:den>
                    </m:f>
                  </m:oMath>
                </a14:m>
                <a:endParaRPr lang="es-CL" dirty="0"/>
              </a:p>
              <a:p>
                <a:pPr marL="742950" lvl="1" indent="-285750">
                  <a:lnSpc>
                    <a:spcPct val="150000"/>
                  </a:lnSpc>
                  <a:buFont typeface="Arial" panose="020B0604020202020204" pitchFamily="34" charset="0"/>
                  <a:buChar char="•"/>
                </a:pPr>
                <a:r>
                  <a:rPr lang="es-CL" dirty="0"/>
                  <a:t>Un alto valor representa alto </a:t>
                </a:r>
                <a:r>
                  <a:rPr lang="es-CL" dirty="0" err="1"/>
                  <a:t>precision</a:t>
                </a:r>
                <a:r>
                  <a:rPr lang="es-CL" dirty="0"/>
                  <a:t> y alto recall.</a:t>
                </a:r>
              </a:p>
              <a:p>
                <a:pPr marL="742950" lvl="1" indent="-285750">
                  <a:lnSpc>
                    <a:spcPct val="150000"/>
                  </a:lnSpc>
                  <a:buFont typeface="Arial" panose="020B0604020202020204" pitchFamily="34" charset="0"/>
                  <a:buChar char="•"/>
                </a:pPr>
                <a:r>
                  <a:rPr lang="es-CL" dirty="0"/>
                  <a:t>Un bajo valor representa bajo precisión y bajo recall.</a:t>
                </a:r>
              </a:p>
              <a:p>
                <a:pPr marL="742950" lvl="1" indent="-285750">
                  <a:lnSpc>
                    <a:spcPct val="150000"/>
                  </a:lnSpc>
                  <a:buFont typeface="Arial" panose="020B0604020202020204" pitchFamily="34" charset="0"/>
                  <a:buChar char="•"/>
                </a:pPr>
                <a:r>
                  <a:rPr lang="es-CL" dirty="0"/>
                  <a:t>Un valor medio quiere decir baja </a:t>
                </a:r>
                <a:r>
                  <a:rPr lang="es-CL" dirty="0" err="1"/>
                  <a:t>precision</a:t>
                </a:r>
                <a:r>
                  <a:rPr lang="es-CL" dirty="0"/>
                  <a:t> (de todos los casos que predice atraso, pocos realmente lo eran) o bajo recall (de todos los atrasos reales, el modelo identifica un bajo porcentaje).</a:t>
                </a:r>
              </a:p>
              <a:p>
                <a:pPr>
                  <a:lnSpc>
                    <a:spcPct val="150000"/>
                  </a:lnSpc>
                </a:pPr>
                <a:endParaRPr lang="es-CL" dirty="0"/>
              </a:p>
            </p:txBody>
          </p:sp>
        </mc:Choice>
        <mc:Fallback>
          <p:sp>
            <p:nvSpPr>
              <p:cNvPr id="9" name="CuadroTexto 8">
                <a:extLst>
                  <a:ext uri="{FF2B5EF4-FFF2-40B4-BE49-F238E27FC236}">
                    <a16:creationId xmlns:a16="http://schemas.microsoft.com/office/drawing/2014/main" id="{937D685C-9B11-B228-BFA7-C229ACB8FE49}"/>
                  </a:ext>
                </a:extLst>
              </p:cNvPr>
              <p:cNvSpPr txBox="1">
                <a:spLocks noRot="1" noChangeAspect="1" noMove="1" noResize="1" noEditPoints="1" noAdjustHandles="1" noChangeArrowheads="1" noChangeShapeType="1" noTextEdit="1"/>
              </p:cNvSpPr>
              <p:nvPr/>
            </p:nvSpPr>
            <p:spPr>
              <a:xfrm>
                <a:off x="458512" y="1074363"/>
                <a:ext cx="10873409" cy="6112699"/>
              </a:xfrm>
              <a:prstGeom prst="rect">
                <a:avLst/>
              </a:prstGeom>
              <a:blipFill>
                <a:blip r:embed="rId3"/>
                <a:stretch>
                  <a:fillRect l="-467"/>
                </a:stretch>
              </a:blipFill>
            </p:spPr>
            <p:txBody>
              <a:bodyPr/>
              <a:lstStyle/>
              <a:p>
                <a:r>
                  <a:rPr lang="es-CL">
                    <a:noFill/>
                  </a:rPr>
                  <a:t> </a:t>
                </a:r>
              </a:p>
            </p:txBody>
          </p:sp>
        </mc:Fallback>
      </mc:AlternateContent>
      <p:sp>
        <p:nvSpPr>
          <p:cNvPr id="2" name="Marcador de número de diapositiva 1">
            <a:extLst>
              <a:ext uri="{FF2B5EF4-FFF2-40B4-BE49-F238E27FC236}">
                <a16:creationId xmlns:a16="http://schemas.microsoft.com/office/drawing/2014/main" id="{314ADF83-ADD3-D2E3-2746-7D3A60132F5C}"/>
              </a:ext>
            </a:extLst>
          </p:cNvPr>
          <p:cNvSpPr>
            <a:spLocks noGrp="1"/>
          </p:cNvSpPr>
          <p:nvPr>
            <p:ph type="sldNum" sz="quarter" idx="12"/>
          </p:nvPr>
        </p:nvSpPr>
        <p:spPr/>
        <p:txBody>
          <a:bodyPr/>
          <a:lstStyle/>
          <a:p>
            <a:fld id="{39F0C612-D641-5E4A-8CAA-DEE0F13F41CB}" type="slidenum">
              <a:rPr lang="es-CL" smtClean="0"/>
              <a:t>6</a:t>
            </a:fld>
            <a:endParaRPr lang="es-CL"/>
          </a:p>
        </p:txBody>
      </p:sp>
    </p:spTree>
    <p:extLst>
      <p:ext uri="{BB962C8B-B14F-4D97-AF65-F5344CB8AC3E}">
        <p14:creationId xmlns:p14="http://schemas.microsoft.com/office/powerpoint/2010/main" val="13663328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4988"/>
            <a:lum/>
          </a:blip>
          <a:srcRect/>
          <a:stretch>
            <a:fillRect/>
          </a:stretch>
        </a:blipFill>
        <a:effectLst/>
      </p:bgPr>
    </p:bg>
    <p:spTree>
      <p:nvGrpSpPr>
        <p:cNvPr id="1" name=""/>
        <p:cNvGrpSpPr/>
        <p:nvPr/>
      </p:nvGrpSpPr>
      <p:grpSpPr>
        <a:xfrm>
          <a:off x="0" y="0"/>
          <a:ext cx="0" cy="0"/>
          <a:chOff x="0" y="0"/>
          <a:chExt cx="0" cy="0"/>
        </a:xfrm>
      </p:grpSpPr>
      <p:sp>
        <p:nvSpPr>
          <p:cNvPr id="8" name="CuadroTexto 7">
            <a:extLst>
              <a:ext uri="{FF2B5EF4-FFF2-40B4-BE49-F238E27FC236}">
                <a16:creationId xmlns:a16="http://schemas.microsoft.com/office/drawing/2014/main" id="{6E4CDEEB-564B-D124-560B-453EE77390A6}"/>
              </a:ext>
            </a:extLst>
          </p:cNvPr>
          <p:cNvSpPr txBox="1"/>
          <p:nvPr/>
        </p:nvSpPr>
        <p:spPr>
          <a:xfrm>
            <a:off x="228599" y="188844"/>
            <a:ext cx="5406887" cy="584775"/>
          </a:xfrm>
          <a:prstGeom prst="rect">
            <a:avLst/>
          </a:prstGeom>
          <a:noFill/>
        </p:spPr>
        <p:txBody>
          <a:bodyPr wrap="square" rtlCol="0">
            <a:spAutoFit/>
          </a:bodyPr>
          <a:lstStyle/>
          <a:p>
            <a:r>
              <a:rPr lang="es-CL" sz="3200" b="1" dirty="0">
                <a:solidFill>
                  <a:srgbClr val="2A0088"/>
                </a:solidFill>
                <a:latin typeface="+mj-lt"/>
              </a:rPr>
              <a:t>Evaluación</a:t>
            </a:r>
          </a:p>
        </p:txBody>
      </p:sp>
      <p:graphicFrame>
        <p:nvGraphicFramePr>
          <p:cNvPr id="2" name="Tabla 2">
            <a:extLst>
              <a:ext uri="{FF2B5EF4-FFF2-40B4-BE49-F238E27FC236}">
                <a16:creationId xmlns:a16="http://schemas.microsoft.com/office/drawing/2014/main" id="{C1E437B1-2C06-168B-708B-BD719096CF08}"/>
              </a:ext>
            </a:extLst>
          </p:cNvPr>
          <p:cNvGraphicFramePr>
            <a:graphicFrameLocks noGrp="1"/>
          </p:cNvGraphicFramePr>
          <p:nvPr>
            <p:extLst>
              <p:ext uri="{D42A27DB-BD31-4B8C-83A1-F6EECF244321}">
                <p14:modId xmlns:p14="http://schemas.microsoft.com/office/powerpoint/2010/main" val="1924202925"/>
              </p:ext>
            </p:extLst>
          </p:nvPr>
        </p:nvGraphicFramePr>
        <p:xfrm>
          <a:off x="572660" y="2282921"/>
          <a:ext cx="5291825" cy="2292158"/>
        </p:xfrm>
        <a:graphic>
          <a:graphicData uri="http://schemas.openxmlformats.org/drawingml/2006/table">
            <a:tbl>
              <a:tblPr firstRow="1" bandRow="1">
                <a:tableStyleId>{5C22544A-7EE6-4342-B048-85BDC9FD1C3A}</a:tableStyleId>
              </a:tblPr>
              <a:tblGrid>
                <a:gridCol w="1058365">
                  <a:extLst>
                    <a:ext uri="{9D8B030D-6E8A-4147-A177-3AD203B41FA5}">
                      <a16:colId xmlns:a16="http://schemas.microsoft.com/office/drawing/2014/main" val="1723518259"/>
                    </a:ext>
                  </a:extLst>
                </a:gridCol>
                <a:gridCol w="1058365">
                  <a:extLst>
                    <a:ext uri="{9D8B030D-6E8A-4147-A177-3AD203B41FA5}">
                      <a16:colId xmlns:a16="http://schemas.microsoft.com/office/drawing/2014/main" val="3701353197"/>
                    </a:ext>
                  </a:extLst>
                </a:gridCol>
                <a:gridCol w="1058365">
                  <a:extLst>
                    <a:ext uri="{9D8B030D-6E8A-4147-A177-3AD203B41FA5}">
                      <a16:colId xmlns:a16="http://schemas.microsoft.com/office/drawing/2014/main" val="2607894970"/>
                    </a:ext>
                  </a:extLst>
                </a:gridCol>
                <a:gridCol w="1058365">
                  <a:extLst>
                    <a:ext uri="{9D8B030D-6E8A-4147-A177-3AD203B41FA5}">
                      <a16:colId xmlns:a16="http://schemas.microsoft.com/office/drawing/2014/main" val="516025427"/>
                    </a:ext>
                  </a:extLst>
                </a:gridCol>
                <a:gridCol w="1058365">
                  <a:extLst>
                    <a:ext uri="{9D8B030D-6E8A-4147-A177-3AD203B41FA5}">
                      <a16:colId xmlns:a16="http://schemas.microsoft.com/office/drawing/2014/main" val="1531146494"/>
                    </a:ext>
                  </a:extLst>
                </a:gridCol>
              </a:tblGrid>
              <a:tr h="350981">
                <a:tc>
                  <a:txBody>
                    <a:bodyPr/>
                    <a:lstStyle/>
                    <a:p>
                      <a:r>
                        <a:rPr lang="es-CL" dirty="0"/>
                        <a:t>Metric</a:t>
                      </a:r>
                    </a:p>
                  </a:txBody>
                  <a:tcPr/>
                </a:tc>
                <a:tc>
                  <a:txBody>
                    <a:bodyPr/>
                    <a:lstStyle/>
                    <a:p>
                      <a:r>
                        <a:rPr lang="es-CL" dirty="0"/>
                        <a:t>NB</a:t>
                      </a:r>
                    </a:p>
                  </a:txBody>
                  <a:tcPr/>
                </a:tc>
                <a:tc>
                  <a:txBody>
                    <a:bodyPr/>
                    <a:lstStyle/>
                    <a:p>
                      <a:r>
                        <a:rPr lang="es-CL" dirty="0"/>
                        <a:t>SVM</a:t>
                      </a:r>
                    </a:p>
                  </a:txBody>
                  <a:tcPr/>
                </a:tc>
                <a:tc>
                  <a:txBody>
                    <a:bodyPr/>
                    <a:lstStyle/>
                    <a:p>
                      <a:r>
                        <a:rPr lang="es-CL" dirty="0"/>
                        <a:t>RF</a:t>
                      </a:r>
                    </a:p>
                  </a:txBody>
                  <a:tcPr/>
                </a:tc>
                <a:tc>
                  <a:txBody>
                    <a:bodyPr/>
                    <a:lstStyle/>
                    <a:p>
                      <a:r>
                        <a:rPr lang="es-CL" dirty="0"/>
                        <a:t>XGB</a:t>
                      </a:r>
                    </a:p>
                  </a:txBody>
                  <a:tcPr/>
                </a:tc>
                <a:extLst>
                  <a:ext uri="{0D108BD9-81ED-4DB2-BD59-A6C34878D82A}">
                    <a16:rowId xmlns:a16="http://schemas.microsoft.com/office/drawing/2014/main" val="3679080163"/>
                  </a:ext>
                </a:extLst>
              </a:tr>
              <a:tr h="350981">
                <a:tc>
                  <a:txBody>
                    <a:bodyPr/>
                    <a:lstStyle/>
                    <a:p>
                      <a:r>
                        <a:rPr lang="es-CL" dirty="0"/>
                        <a:t>AUC</a:t>
                      </a:r>
                    </a:p>
                  </a:txBody>
                  <a:tcPr/>
                </a:tc>
                <a:tc>
                  <a:txBody>
                    <a:bodyPr/>
                    <a:lstStyle/>
                    <a:p>
                      <a:r>
                        <a:rPr lang="es-CL" dirty="0"/>
                        <a:t>0.67</a:t>
                      </a:r>
                    </a:p>
                  </a:txBody>
                  <a:tcPr/>
                </a:tc>
                <a:tc>
                  <a:txBody>
                    <a:bodyPr/>
                    <a:lstStyle/>
                    <a:p>
                      <a:r>
                        <a:rPr lang="es-CL" dirty="0"/>
                        <a:t>0.88</a:t>
                      </a:r>
                    </a:p>
                  </a:txBody>
                  <a:tcPr/>
                </a:tc>
                <a:tc>
                  <a:txBody>
                    <a:bodyPr/>
                    <a:lstStyle/>
                    <a:p>
                      <a:r>
                        <a:rPr lang="es-CL" dirty="0"/>
                        <a:t>0.91</a:t>
                      </a:r>
                    </a:p>
                  </a:txBody>
                  <a:tcPr/>
                </a:tc>
                <a:tc>
                  <a:txBody>
                    <a:bodyPr/>
                    <a:lstStyle/>
                    <a:p>
                      <a:r>
                        <a:rPr lang="es-CL" dirty="0"/>
                        <a:t>0.89</a:t>
                      </a:r>
                    </a:p>
                  </a:txBody>
                  <a:tcPr/>
                </a:tc>
                <a:extLst>
                  <a:ext uri="{0D108BD9-81ED-4DB2-BD59-A6C34878D82A}">
                    <a16:rowId xmlns:a16="http://schemas.microsoft.com/office/drawing/2014/main" val="10956564"/>
                  </a:ext>
                </a:extLst>
              </a:tr>
              <a:tr h="597439">
                <a:tc>
                  <a:txBody>
                    <a:bodyPr/>
                    <a:lstStyle/>
                    <a:p>
                      <a:r>
                        <a:rPr lang="es-CL" dirty="0"/>
                        <a:t>Accuracy</a:t>
                      </a:r>
                    </a:p>
                  </a:txBody>
                  <a:tcPr/>
                </a:tc>
                <a:tc>
                  <a:txBody>
                    <a:bodyPr/>
                    <a:lstStyle/>
                    <a:p>
                      <a:r>
                        <a:rPr lang="es-CL" dirty="0"/>
                        <a:t>0.63</a:t>
                      </a:r>
                    </a:p>
                  </a:txBody>
                  <a:tcPr/>
                </a:tc>
                <a:tc>
                  <a:txBody>
                    <a:bodyPr/>
                    <a:lstStyle/>
                    <a:p>
                      <a:r>
                        <a:rPr lang="es-CL" dirty="0"/>
                        <a:t>0.80</a:t>
                      </a:r>
                    </a:p>
                  </a:txBody>
                  <a:tcPr/>
                </a:tc>
                <a:tc>
                  <a:txBody>
                    <a:bodyPr/>
                    <a:lstStyle/>
                    <a:p>
                      <a:r>
                        <a:rPr lang="es-CL" dirty="0"/>
                        <a:t>0.83</a:t>
                      </a:r>
                    </a:p>
                  </a:txBody>
                  <a:tcPr/>
                </a:tc>
                <a:tc>
                  <a:txBody>
                    <a:bodyPr/>
                    <a:lstStyle/>
                    <a:p>
                      <a:r>
                        <a:rPr lang="es-CL" dirty="0"/>
                        <a:t>0.81</a:t>
                      </a:r>
                    </a:p>
                  </a:txBody>
                  <a:tcPr/>
                </a:tc>
                <a:extLst>
                  <a:ext uri="{0D108BD9-81ED-4DB2-BD59-A6C34878D82A}">
                    <a16:rowId xmlns:a16="http://schemas.microsoft.com/office/drawing/2014/main" val="3691374351"/>
                  </a:ext>
                </a:extLst>
              </a:tr>
              <a:tr h="597439">
                <a:tc>
                  <a:txBody>
                    <a:bodyPr/>
                    <a:lstStyle/>
                    <a:p>
                      <a:r>
                        <a:rPr lang="es-CL" dirty="0" err="1"/>
                        <a:t>Precision</a:t>
                      </a:r>
                      <a:endParaRPr lang="es-CL" dirty="0"/>
                    </a:p>
                  </a:txBody>
                  <a:tcPr/>
                </a:tc>
                <a:tc>
                  <a:txBody>
                    <a:bodyPr/>
                    <a:lstStyle/>
                    <a:p>
                      <a:r>
                        <a:rPr lang="es-CL" dirty="0"/>
                        <a:t>0.61</a:t>
                      </a:r>
                    </a:p>
                  </a:txBody>
                  <a:tcPr/>
                </a:tc>
                <a:tc>
                  <a:txBody>
                    <a:bodyPr/>
                    <a:lstStyle/>
                    <a:p>
                      <a:r>
                        <a:rPr lang="es-CL" dirty="0"/>
                        <a:t>0.87</a:t>
                      </a:r>
                    </a:p>
                  </a:txBody>
                  <a:tcPr/>
                </a:tc>
                <a:tc>
                  <a:txBody>
                    <a:bodyPr/>
                    <a:lstStyle/>
                    <a:p>
                      <a:r>
                        <a:rPr lang="es-CL" dirty="0"/>
                        <a:t>0.87</a:t>
                      </a:r>
                    </a:p>
                  </a:txBody>
                  <a:tcPr/>
                </a:tc>
                <a:tc>
                  <a:txBody>
                    <a:bodyPr/>
                    <a:lstStyle/>
                    <a:p>
                      <a:r>
                        <a:rPr lang="es-CL" dirty="0"/>
                        <a:t>0.88</a:t>
                      </a:r>
                    </a:p>
                  </a:txBody>
                  <a:tcPr/>
                </a:tc>
                <a:extLst>
                  <a:ext uri="{0D108BD9-81ED-4DB2-BD59-A6C34878D82A}">
                    <a16:rowId xmlns:a16="http://schemas.microsoft.com/office/drawing/2014/main" val="3624070599"/>
                  </a:ext>
                </a:extLst>
              </a:tr>
              <a:tr h="350981">
                <a:tc>
                  <a:txBody>
                    <a:bodyPr/>
                    <a:lstStyle/>
                    <a:p>
                      <a:r>
                        <a:rPr lang="es-CL" dirty="0"/>
                        <a:t>F1-score</a:t>
                      </a:r>
                    </a:p>
                  </a:txBody>
                  <a:tcPr/>
                </a:tc>
                <a:tc>
                  <a:txBody>
                    <a:bodyPr/>
                    <a:lstStyle/>
                    <a:p>
                      <a:r>
                        <a:rPr lang="es-CL" dirty="0"/>
                        <a:t>0.65</a:t>
                      </a:r>
                    </a:p>
                  </a:txBody>
                  <a:tcPr/>
                </a:tc>
                <a:tc>
                  <a:txBody>
                    <a:bodyPr/>
                    <a:lstStyle/>
                    <a:p>
                      <a:r>
                        <a:rPr lang="es-CL" dirty="0"/>
                        <a:t>0.78</a:t>
                      </a:r>
                    </a:p>
                  </a:txBody>
                  <a:tcPr/>
                </a:tc>
                <a:tc>
                  <a:txBody>
                    <a:bodyPr/>
                    <a:lstStyle/>
                    <a:p>
                      <a:r>
                        <a:rPr lang="es-CL" dirty="0"/>
                        <a:t>0.82</a:t>
                      </a:r>
                    </a:p>
                  </a:txBody>
                  <a:tcPr/>
                </a:tc>
                <a:tc>
                  <a:txBody>
                    <a:bodyPr/>
                    <a:lstStyle/>
                    <a:p>
                      <a:r>
                        <a:rPr lang="es-CL" dirty="0"/>
                        <a:t>0.79</a:t>
                      </a:r>
                    </a:p>
                  </a:txBody>
                  <a:tcPr/>
                </a:tc>
                <a:extLst>
                  <a:ext uri="{0D108BD9-81ED-4DB2-BD59-A6C34878D82A}">
                    <a16:rowId xmlns:a16="http://schemas.microsoft.com/office/drawing/2014/main" val="1919495186"/>
                  </a:ext>
                </a:extLst>
              </a:tr>
            </a:tbl>
          </a:graphicData>
        </a:graphic>
      </p:graphicFrame>
      <p:pic>
        <p:nvPicPr>
          <p:cNvPr id="3" name="Imagen 2">
            <a:extLst>
              <a:ext uri="{FF2B5EF4-FFF2-40B4-BE49-F238E27FC236}">
                <a16:creationId xmlns:a16="http://schemas.microsoft.com/office/drawing/2014/main" id="{90D1BD6F-B971-6DDA-A8F3-71F064CEAED4}"/>
              </a:ext>
            </a:extLst>
          </p:cNvPr>
          <p:cNvPicPr>
            <a:picLocks noChangeAspect="1"/>
          </p:cNvPicPr>
          <p:nvPr/>
        </p:nvPicPr>
        <p:blipFill>
          <a:blip r:embed="rId3"/>
          <a:stretch>
            <a:fillRect/>
          </a:stretch>
        </p:blipFill>
        <p:spPr>
          <a:xfrm>
            <a:off x="6518702" y="1485900"/>
            <a:ext cx="5100638" cy="3886200"/>
          </a:xfrm>
          <a:prstGeom prst="rect">
            <a:avLst/>
          </a:prstGeom>
        </p:spPr>
      </p:pic>
      <p:sp>
        <p:nvSpPr>
          <p:cNvPr id="4" name="CuadroTexto 3">
            <a:extLst>
              <a:ext uri="{FF2B5EF4-FFF2-40B4-BE49-F238E27FC236}">
                <a16:creationId xmlns:a16="http://schemas.microsoft.com/office/drawing/2014/main" id="{94BC4899-F315-A52C-E2BB-0AC7F5436C84}"/>
              </a:ext>
            </a:extLst>
          </p:cNvPr>
          <p:cNvSpPr txBox="1"/>
          <p:nvPr/>
        </p:nvSpPr>
        <p:spPr>
          <a:xfrm>
            <a:off x="668253" y="4839419"/>
            <a:ext cx="5100638" cy="830997"/>
          </a:xfrm>
          <a:prstGeom prst="rect">
            <a:avLst/>
          </a:prstGeom>
          <a:noFill/>
        </p:spPr>
        <p:txBody>
          <a:bodyPr wrap="square" rtlCol="0">
            <a:spAutoFit/>
          </a:bodyPr>
          <a:lstStyle/>
          <a:p>
            <a:pPr algn="ctr"/>
            <a:r>
              <a:rPr lang="es-CL" sz="1600" i="1" dirty="0"/>
              <a:t>Tabla 1: Métricas de evaluación de los modelos. Calculadas a partir de la base de test (el modelo nunca vio estos datos a la hora de ser entrenado)</a:t>
            </a:r>
          </a:p>
        </p:txBody>
      </p:sp>
      <p:sp>
        <p:nvSpPr>
          <p:cNvPr id="5" name="CuadroTexto 4">
            <a:extLst>
              <a:ext uri="{FF2B5EF4-FFF2-40B4-BE49-F238E27FC236}">
                <a16:creationId xmlns:a16="http://schemas.microsoft.com/office/drawing/2014/main" id="{298D8C75-CCA4-CA32-E6B8-89A96312A5F4}"/>
              </a:ext>
            </a:extLst>
          </p:cNvPr>
          <p:cNvSpPr txBox="1"/>
          <p:nvPr/>
        </p:nvSpPr>
        <p:spPr>
          <a:xfrm>
            <a:off x="6518702" y="5372100"/>
            <a:ext cx="5100638" cy="1077218"/>
          </a:xfrm>
          <a:prstGeom prst="rect">
            <a:avLst/>
          </a:prstGeom>
          <a:noFill/>
        </p:spPr>
        <p:txBody>
          <a:bodyPr wrap="square" rtlCol="0">
            <a:spAutoFit/>
          </a:bodyPr>
          <a:lstStyle/>
          <a:p>
            <a:pPr algn="ctr"/>
            <a:r>
              <a:rPr lang="es-CL" sz="1600" i="1" dirty="0"/>
              <a:t>Gráfico 1: Curvas ROC. Representa el </a:t>
            </a:r>
            <a:r>
              <a:rPr lang="es-CL" sz="1600" i="1" dirty="0" err="1"/>
              <a:t>tradeoff</a:t>
            </a:r>
            <a:r>
              <a:rPr lang="es-CL" sz="1600" i="1" dirty="0"/>
              <a:t> entre la tasa de Verdaderos positivos y la tasa de Falsos positivos. Mientras más cercano al cuadrante superior izquierdo, mejor. El AUC es el área bajo la curva ROC.</a:t>
            </a:r>
          </a:p>
        </p:txBody>
      </p:sp>
      <p:sp>
        <p:nvSpPr>
          <p:cNvPr id="6" name="Marcador de número de diapositiva 5">
            <a:extLst>
              <a:ext uri="{FF2B5EF4-FFF2-40B4-BE49-F238E27FC236}">
                <a16:creationId xmlns:a16="http://schemas.microsoft.com/office/drawing/2014/main" id="{E1733960-5A83-9FB2-972C-4810872C06F7}"/>
              </a:ext>
            </a:extLst>
          </p:cNvPr>
          <p:cNvSpPr>
            <a:spLocks noGrp="1"/>
          </p:cNvSpPr>
          <p:nvPr>
            <p:ph type="sldNum" sz="quarter" idx="12"/>
          </p:nvPr>
        </p:nvSpPr>
        <p:spPr/>
        <p:txBody>
          <a:bodyPr/>
          <a:lstStyle/>
          <a:p>
            <a:fld id="{39F0C612-D641-5E4A-8CAA-DEE0F13F41CB}" type="slidenum">
              <a:rPr lang="es-CL" smtClean="0"/>
              <a:t>7</a:t>
            </a:fld>
            <a:endParaRPr lang="es-CL"/>
          </a:p>
        </p:txBody>
      </p:sp>
    </p:spTree>
    <p:extLst>
      <p:ext uri="{BB962C8B-B14F-4D97-AF65-F5344CB8AC3E}">
        <p14:creationId xmlns:p14="http://schemas.microsoft.com/office/powerpoint/2010/main" val="5985374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4988"/>
            <a:lum/>
          </a:blip>
          <a:srcRect/>
          <a:stretch>
            <a:fillRect/>
          </a:stretch>
        </a:blipFill>
        <a:effectLst/>
      </p:bgPr>
    </p:bg>
    <p:spTree>
      <p:nvGrpSpPr>
        <p:cNvPr id="1" name=""/>
        <p:cNvGrpSpPr/>
        <p:nvPr/>
      </p:nvGrpSpPr>
      <p:grpSpPr>
        <a:xfrm>
          <a:off x="0" y="0"/>
          <a:ext cx="0" cy="0"/>
          <a:chOff x="0" y="0"/>
          <a:chExt cx="0" cy="0"/>
        </a:xfrm>
      </p:grpSpPr>
      <p:sp>
        <p:nvSpPr>
          <p:cNvPr id="8" name="CuadroTexto 7">
            <a:extLst>
              <a:ext uri="{FF2B5EF4-FFF2-40B4-BE49-F238E27FC236}">
                <a16:creationId xmlns:a16="http://schemas.microsoft.com/office/drawing/2014/main" id="{6E4CDEEB-564B-D124-560B-453EE77390A6}"/>
              </a:ext>
            </a:extLst>
          </p:cNvPr>
          <p:cNvSpPr txBox="1"/>
          <p:nvPr/>
        </p:nvSpPr>
        <p:spPr>
          <a:xfrm>
            <a:off x="228599" y="188844"/>
            <a:ext cx="5406887" cy="584775"/>
          </a:xfrm>
          <a:prstGeom prst="rect">
            <a:avLst/>
          </a:prstGeom>
          <a:noFill/>
        </p:spPr>
        <p:txBody>
          <a:bodyPr wrap="square" rtlCol="0">
            <a:spAutoFit/>
          </a:bodyPr>
          <a:lstStyle/>
          <a:p>
            <a:r>
              <a:rPr lang="es-CL" sz="3200" b="1" dirty="0">
                <a:solidFill>
                  <a:srgbClr val="2A0088"/>
                </a:solidFill>
                <a:latin typeface="+mj-lt"/>
              </a:rPr>
              <a:t>Evaluación</a:t>
            </a:r>
          </a:p>
        </p:txBody>
      </p:sp>
      <p:sp>
        <p:nvSpPr>
          <p:cNvPr id="9" name="CuadroTexto 8">
            <a:extLst>
              <a:ext uri="{FF2B5EF4-FFF2-40B4-BE49-F238E27FC236}">
                <a16:creationId xmlns:a16="http://schemas.microsoft.com/office/drawing/2014/main" id="{937D685C-9B11-B228-BFA7-C229ACB8FE49}"/>
              </a:ext>
            </a:extLst>
          </p:cNvPr>
          <p:cNvSpPr txBox="1"/>
          <p:nvPr/>
        </p:nvSpPr>
        <p:spPr>
          <a:xfrm>
            <a:off x="458512" y="1074363"/>
            <a:ext cx="10873409" cy="3788858"/>
          </a:xfrm>
          <a:prstGeom prst="rect">
            <a:avLst/>
          </a:prstGeom>
          <a:noFill/>
        </p:spPr>
        <p:txBody>
          <a:bodyPr wrap="square" rtlCol="0">
            <a:spAutoFit/>
          </a:bodyPr>
          <a:lstStyle/>
          <a:p>
            <a:pPr>
              <a:lnSpc>
                <a:spcPct val="150000"/>
              </a:lnSpc>
            </a:pPr>
            <a:r>
              <a:rPr lang="es-CL" dirty="0"/>
              <a:t>Considerando todo lo anterior, el mejor modelo es Random Forest, ya que tiene el mayor número en casi todas las métricas. Principalmente destacan el 0.91 en el AUC (en donde 1 es el máximo) y 87% de precisión sobre la clase 1 (atraso), que es justamente lo que se busca predecir.</a:t>
            </a:r>
          </a:p>
          <a:p>
            <a:pPr>
              <a:lnSpc>
                <a:spcPct val="150000"/>
              </a:lnSpc>
            </a:pPr>
            <a:endParaRPr lang="es-CL" dirty="0"/>
          </a:p>
          <a:p>
            <a:pPr>
              <a:lnSpc>
                <a:spcPct val="150000"/>
              </a:lnSpc>
            </a:pPr>
            <a:r>
              <a:rPr lang="es-CL" dirty="0"/>
              <a:t>Por lo tanto, podemos afirmar que con los datos que se tienen, se puede detectar un patrón que permite estimar con una alta tasa de aprobación si un vuelo se va a atrasar o no.</a:t>
            </a:r>
          </a:p>
          <a:p>
            <a:pPr>
              <a:lnSpc>
                <a:spcPct val="150000"/>
              </a:lnSpc>
            </a:pPr>
            <a:endParaRPr lang="es-CL" dirty="0"/>
          </a:p>
          <a:p>
            <a:pPr>
              <a:lnSpc>
                <a:spcPct val="150000"/>
              </a:lnSpc>
            </a:pPr>
            <a:r>
              <a:rPr lang="es-CL" dirty="0"/>
              <a:t>Por último, queda ver si las probabilidades estimadas con el modelo hacen sentido con la target, es decir, si a mayor probabilidad de atraso, hay más porcentaje de atraso.</a:t>
            </a:r>
          </a:p>
        </p:txBody>
      </p:sp>
      <p:sp>
        <p:nvSpPr>
          <p:cNvPr id="3" name="Marcador de número de diapositiva 2">
            <a:extLst>
              <a:ext uri="{FF2B5EF4-FFF2-40B4-BE49-F238E27FC236}">
                <a16:creationId xmlns:a16="http://schemas.microsoft.com/office/drawing/2014/main" id="{FA7F6856-9EE3-15C9-8101-8D7F4AC32AFC}"/>
              </a:ext>
            </a:extLst>
          </p:cNvPr>
          <p:cNvSpPr>
            <a:spLocks noGrp="1"/>
          </p:cNvSpPr>
          <p:nvPr>
            <p:ph type="sldNum" sz="quarter" idx="12"/>
          </p:nvPr>
        </p:nvSpPr>
        <p:spPr/>
        <p:txBody>
          <a:bodyPr/>
          <a:lstStyle/>
          <a:p>
            <a:fld id="{39F0C612-D641-5E4A-8CAA-DEE0F13F41CB}" type="slidenum">
              <a:rPr lang="es-CL" smtClean="0"/>
              <a:t>8</a:t>
            </a:fld>
            <a:endParaRPr lang="es-CL"/>
          </a:p>
        </p:txBody>
      </p:sp>
    </p:spTree>
    <p:extLst>
      <p:ext uri="{BB962C8B-B14F-4D97-AF65-F5344CB8AC3E}">
        <p14:creationId xmlns:p14="http://schemas.microsoft.com/office/powerpoint/2010/main" val="1165857685"/>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973</TotalTime>
  <Words>2054</Words>
  <Application>Microsoft Macintosh PowerPoint</Application>
  <PresentationFormat>Panorámica</PresentationFormat>
  <Paragraphs>194</Paragraphs>
  <Slides>27</Slides>
  <Notes>0</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27</vt:i4>
      </vt:variant>
    </vt:vector>
  </HeadingPairs>
  <TitlesOfParts>
    <vt:vector size="32" baseType="lpstr">
      <vt:lpstr>Arial</vt:lpstr>
      <vt:lpstr>Calibri</vt:lpstr>
      <vt:lpstr>Calibri Light</vt:lpstr>
      <vt:lpstr>Cambria Math</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Jose Ignacio Canto Gajardo</dc:creator>
  <cp:lastModifiedBy>Jose Ignacio Canto Gajardo</cp:lastModifiedBy>
  <cp:revision>6</cp:revision>
  <dcterms:created xsi:type="dcterms:W3CDTF">2023-07-11T05:47:46Z</dcterms:created>
  <dcterms:modified xsi:type="dcterms:W3CDTF">2023-07-11T22:01:34Z</dcterms:modified>
</cp:coreProperties>
</file>